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301" r:id="rId4"/>
    <p:sldId id="280" r:id="rId5"/>
    <p:sldId id="279" r:id="rId6"/>
    <p:sldId id="30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04" r:id="rId16"/>
    <p:sldId id="289" r:id="rId17"/>
    <p:sldId id="290" r:id="rId18"/>
    <p:sldId id="303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7" r:id="rId28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00FF00"/>
    <a:srgbClr val="000070"/>
    <a:srgbClr val="8D97B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0" d="100"/>
          <a:sy n="70" d="100"/>
        </p:scale>
        <p:origin x="-185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20" y="2292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378450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hr-HR" smtClean="0"/>
              <a:t>Sveučilište u Zagrebu, Fakultet elektrotehnike i računarstva</a:t>
            </a: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11850" y="0"/>
            <a:ext cx="1186309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sr-Latn-RS" smtClean="0"/>
              <a:t>USB</a:t>
            </a:r>
            <a:endParaRPr lang="hr-H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15"/>
            <a:ext cx="5759450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vi-VN" dirty="0" smtClean="0"/>
              <a:t>B.Jeren i P.Pale; Sustavi za praćenje i vođenje procesa (c) 2005.-2015.</a:t>
            </a:r>
            <a:endParaRPr lang="hr-H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88050" y="9721315"/>
            <a:ext cx="1110109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0" tIns="47695" rIns="95390" bIns="4769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hr-HR" dirty="0" smtClean="0"/>
              <a:t> </a:t>
            </a:r>
            <a:fld id="{205153AA-B7EF-4F63-BE17-374009E7C6A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5018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4977" y="4865479"/>
            <a:ext cx="6310488" cy="4718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397" tIns="46370" rIns="94397" bIns="46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892175"/>
            <a:ext cx="4779962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9087" y="9726134"/>
            <a:ext cx="190640" cy="479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390" tIns="47695" rIns="95390" bIns="47695" anchor="ctr"/>
          <a:lstStyle/>
          <a:p>
            <a:endParaRPr lang="hr-H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6698" y="9906875"/>
            <a:ext cx="3063219" cy="232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397" tIns="46370" rIns="94397" bIns="46370">
            <a:spAutoFit/>
          </a:bodyPr>
          <a:lstStyle/>
          <a:p>
            <a:r>
              <a:rPr lang="en-GB" sz="900">
                <a:latin typeface="Arial CE" pitchFamily="34" charset="0"/>
              </a:rPr>
              <a:t>B.Jeren i P.Pale: Sustavi za mjerenje i praćenje procesa</a:t>
            </a:r>
            <a:endParaRPr lang="en-GB" sz="9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835018" y="9880365"/>
            <a:ext cx="1261445" cy="232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397" tIns="46370" rIns="94397" bIns="46370">
            <a:spAutoFit/>
          </a:bodyPr>
          <a:lstStyle/>
          <a:p>
            <a:fld id="{8E0371BF-852A-4CA1-9738-C53D40FC88E7}" type="datetime1">
              <a:rPr lang="en-GB" sz="900"/>
              <a:pPr/>
              <a:t>08/04/2015</a:t>
            </a:fld>
            <a:r>
              <a:rPr lang="en-GB" sz="900"/>
              <a:t> </a:t>
            </a:r>
            <a:fld id="{81FC3C6F-9725-4569-9145-80EEB6DAD740}" type="datetime10">
              <a:rPr lang="en-GB" sz="900"/>
              <a:pPr/>
              <a:t>10:02</a:t>
            </a:fld>
            <a:r>
              <a:rPr lang="en-GB" sz="900"/>
              <a:t> </a:t>
            </a:r>
            <a:fld id="{FEBF92C3-86CC-411E-B3BF-E1A334B832A8}" type="slidenum">
              <a:rPr lang="en-GB" sz="900"/>
              <a:pPr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182158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mtClean="0">
                <a:latin typeface="Arial CE" pitchFamily="34" charset="0"/>
              </a:rPr>
              <a:t>Svrha ovog predmeta je </a:t>
            </a:r>
            <a:r>
              <a:rPr lang="en-GB" b="1" smtClean="0">
                <a:latin typeface="Arial CE" pitchFamily="34" charset="0"/>
              </a:rPr>
              <a:t>upoznati </a:t>
            </a:r>
            <a:r>
              <a:rPr lang="en-GB" smtClean="0">
                <a:latin typeface="Arial CE" pitchFamily="34" charset="0"/>
              </a:rPr>
              <a:t>studente s različitim komponentama i načinima njihovog povezivanja u složene sustave za mjerenje, vođenje i praćenje procesa.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Ovaj podsjetnik na predavanja namijenjen je dodiplomskim i postdiplomskim studentima. Namjera je da služi kao podsjetnik na predavano gradivo, ali i kao koristan priručnik za neke probleme u praksi.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Tekstove je pripremio Predrag Pale sa suradnicima: Davorom Kova_ecom, Davorom Petrinovićem, Damirom Seršićem i Mladenom Vučićem.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Prilikom pripreme tekstova korišteni su priručnici raznih proizvođača opreme, sklopova i programske podrške, standardi te naročito knjige A. Tannenbauma: "Computer Networks" i "Operating Systems".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Crteži, tabele i grafikoni posuđeni su iz navedene literature.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Ovaj se podsjetnik ne može smatrati udžbenikom, ali želja je autora da posluži kao temelj diskusije o samom predmetu, o načinu iznošenja gradiva te obliku potrebnog udžbenika. Autor poziva čitaotelje da daju svoje savjete, prijedloge i kritike.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Zbog toga što je nastao u toku nastave i nerpekidno se mijenja još od 1991. godine, tekstovi nisu prošli ni detaljniju recenziju ni lekturu. Želja je autora da sami čitaotelji upute na uočene sadržajne i jezične pogreške kako bi se pripremilo bolje izdanje za sljedeću generaciju studenata.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Materijali su dostupni na Zavodskom Internet serveru na adresi:</a:t>
            </a:r>
            <a:endParaRPr lang="en-GB" smtClean="0"/>
          </a:p>
          <a:p>
            <a:endParaRPr lang="en-GB" smtClean="0"/>
          </a:p>
          <a:p>
            <a:pPr algn="ctr"/>
            <a:r>
              <a:rPr lang="en-GB" b="1" smtClean="0">
                <a:latin typeface="Arial CE" pitchFamily="34" charset="0"/>
              </a:rPr>
              <a:t>http://www.zesoi.fer.hr</a:t>
            </a:r>
            <a:endParaRPr lang="en-GB" smtClean="0"/>
          </a:p>
          <a:p>
            <a:endParaRPr lang="en-GB" smtClean="0"/>
          </a:p>
          <a:p>
            <a:r>
              <a:rPr lang="en-GB" smtClean="0">
                <a:latin typeface="Arial CE" pitchFamily="34" charset="0"/>
              </a:rPr>
              <a:t>U nastajanju je i digitalna, interaktivna, mrežna verzija materijala s namjerom da bude udžbenik za samoučenje.</a:t>
            </a:r>
            <a:endParaRPr lang="en-GB" smtClean="0"/>
          </a:p>
          <a:p>
            <a:r>
              <a:rPr lang="en-GB" smtClean="0">
                <a:latin typeface="Arial CE" pitchFamily="34" charset="0"/>
              </a:rPr>
              <a:t>Materijali se smiju koristiti isključivo za osobnu upotrebu studenata Fakulteta elektrotehnike i računarstva. U dogovoru s autorom, materijali se mogu umnožavati.</a:t>
            </a:r>
            <a:endParaRPr lang="en-GB" smtClean="0"/>
          </a:p>
          <a:p>
            <a:endParaRPr lang="en-GB" smtClean="0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20540" y="9721315"/>
            <a:ext cx="3077619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37" tIns="50419" rIns="100837" bIns="50419" anchor="b"/>
          <a:lstStyle/>
          <a:p>
            <a:pPr algn="r" defTabSz="1008553" eaLnBrk="1" hangingPunct="1"/>
            <a:fld id="{277974DF-A532-4E79-A786-7CC5819B5F9B}" type="slidenum">
              <a:rPr lang="hr-HR" sz="1400">
                <a:cs typeface="Arial" pitchFamily="34" charset="0"/>
              </a:rPr>
              <a:pPr algn="r" defTabSz="1008553" eaLnBrk="1" hangingPunct="1"/>
              <a:t>4</a:t>
            </a:fld>
            <a:endParaRPr lang="hr-HR" sz="1400">
              <a:cs typeface="Arial" pitchFamily="34" charset="0"/>
            </a:endParaRPr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 lIns="100827" tIns="50414" rIns="100827" bIns="50414"/>
          <a:lstStyle/>
          <a:p>
            <a:pPr eaLnBrk="1" hangingPunct="1"/>
            <a:endParaRPr lang="sr-Latn-CS" smtClean="0"/>
          </a:p>
        </p:txBody>
      </p:sp>
      <p:sp>
        <p:nvSpPr>
          <p:cNvPr id="29701" name="Footer Placeholder 4"/>
          <p:cNvSpPr txBox="1">
            <a:spLocks noGrp="1"/>
          </p:cNvSpPr>
          <p:nvPr/>
        </p:nvSpPr>
        <p:spPr bwMode="auto">
          <a:xfrm>
            <a:off x="0" y="9721315"/>
            <a:ext cx="3076478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27" tIns="50414" rIns="100827" bIns="50414" anchor="b"/>
          <a:lstStyle/>
          <a:p>
            <a:pPr algn="l" defTabSz="1008553" eaLnBrk="1" hangingPunct="1"/>
            <a:r>
              <a:rPr lang="hr-HR" sz="1400">
                <a:cs typeface="Arial" pitchFamily="34" charset="0"/>
              </a:rPr>
              <a:t>Bežične mreže</a:t>
            </a:r>
          </a:p>
        </p:txBody>
      </p:sp>
      <p:sp>
        <p:nvSpPr>
          <p:cNvPr id="29702" name="Slide Number Placeholder 5"/>
          <p:cNvSpPr txBox="1">
            <a:spLocks noGrp="1"/>
          </p:cNvSpPr>
          <p:nvPr/>
        </p:nvSpPr>
        <p:spPr bwMode="auto">
          <a:xfrm>
            <a:off x="4020540" y="9721315"/>
            <a:ext cx="3077619" cy="5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83" tIns="46541" rIns="93083" bIns="46541"/>
          <a:lstStyle/>
          <a:p>
            <a:pPr algn="l" defTabSz="930717" eaLnBrk="1" hangingPunct="1"/>
            <a:fld id="{D1373D6E-DD2C-4BC4-A23A-029073534480}" type="slidenum">
              <a:rPr lang="hr-HR" sz="1900">
                <a:cs typeface="Arial" pitchFamily="34" charset="0"/>
              </a:rPr>
              <a:pPr algn="l" defTabSz="930717" eaLnBrk="1" hangingPunct="1"/>
              <a:t>4</a:t>
            </a:fld>
            <a:endParaRPr lang="hr-HR" sz="19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045" y="4860660"/>
            <a:ext cx="5679212" cy="4605213"/>
          </a:xfrm>
          <a:noFill/>
          <a:ln w="9525"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5715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715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529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1529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71500"/>
            <a:ext cx="84582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4582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52400" y="6616700"/>
            <a:ext cx="3281363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1000" dirty="0" err="1">
                <a:solidFill>
                  <a:srgbClr val="000070"/>
                </a:solidFill>
              </a:rPr>
              <a:t>B.Jeren</a:t>
            </a:r>
            <a:r>
              <a:rPr lang="en-GB" sz="1000" dirty="0">
                <a:solidFill>
                  <a:srgbClr val="000070"/>
                </a:solidFill>
              </a:rPr>
              <a:t> </a:t>
            </a:r>
            <a:r>
              <a:rPr lang="en-GB" sz="1000" dirty="0" err="1">
                <a:solidFill>
                  <a:srgbClr val="000070"/>
                </a:solidFill>
              </a:rPr>
              <a:t>i</a:t>
            </a:r>
            <a:r>
              <a:rPr lang="en-GB" sz="1000" dirty="0">
                <a:solidFill>
                  <a:srgbClr val="000070"/>
                </a:solidFill>
              </a:rPr>
              <a:t> </a:t>
            </a:r>
            <a:r>
              <a:rPr lang="en-GB" sz="1000" dirty="0" err="1">
                <a:solidFill>
                  <a:srgbClr val="000070"/>
                </a:solidFill>
              </a:rPr>
              <a:t>P.Pale</a:t>
            </a:r>
            <a:r>
              <a:rPr lang="en-GB" sz="1000" dirty="0">
                <a:solidFill>
                  <a:srgbClr val="000070"/>
                </a:solidFill>
              </a:rPr>
              <a:t>: </a:t>
            </a:r>
            <a:r>
              <a:rPr lang="en-GB" sz="1000" dirty="0" err="1">
                <a:solidFill>
                  <a:srgbClr val="000070"/>
                </a:solidFill>
              </a:rPr>
              <a:t>Sustavi</a:t>
            </a:r>
            <a:r>
              <a:rPr lang="en-GB" sz="1000" dirty="0">
                <a:solidFill>
                  <a:srgbClr val="000070"/>
                </a:solidFill>
              </a:rPr>
              <a:t> za </a:t>
            </a:r>
            <a:r>
              <a:rPr lang="en-GB" sz="1000" dirty="0" err="1">
                <a:solidFill>
                  <a:srgbClr val="000070"/>
                </a:solidFill>
              </a:rPr>
              <a:t>praćenje</a:t>
            </a:r>
            <a:r>
              <a:rPr lang="en-GB" sz="1000" dirty="0">
                <a:solidFill>
                  <a:srgbClr val="000070"/>
                </a:solidFill>
              </a:rPr>
              <a:t> </a:t>
            </a:r>
            <a:r>
              <a:rPr lang="en-GB" sz="1000" dirty="0" err="1">
                <a:solidFill>
                  <a:srgbClr val="000070"/>
                </a:solidFill>
              </a:rPr>
              <a:t>i</a:t>
            </a:r>
            <a:r>
              <a:rPr lang="en-GB" sz="1000" dirty="0">
                <a:solidFill>
                  <a:srgbClr val="000070"/>
                </a:solidFill>
              </a:rPr>
              <a:t> </a:t>
            </a:r>
            <a:r>
              <a:rPr lang="en-GB" sz="1000" dirty="0" err="1">
                <a:solidFill>
                  <a:srgbClr val="000070"/>
                </a:solidFill>
              </a:rPr>
              <a:t>vođenje</a:t>
            </a:r>
            <a:r>
              <a:rPr lang="en-GB" sz="1000" dirty="0">
                <a:solidFill>
                  <a:srgbClr val="000070"/>
                </a:solidFill>
              </a:rPr>
              <a:t> </a:t>
            </a:r>
            <a:r>
              <a:rPr lang="en-GB" sz="1000" dirty="0" err="1">
                <a:solidFill>
                  <a:srgbClr val="000070"/>
                </a:solidFill>
              </a:rPr>
              <a:t>procesa</a:t>
            </a:r>
            <a:endParaRPr lang="en-GB" sz="1000" dirty="0">
              <a:solidFill>
                <a:srgbClr val="00007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819919" y="6586538"/>
            <a:ext cx="1324081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GB" sz="1000" dirty="0">
                <a:solidFill>
                  <a:srgbClr val="000070"/>
                </a:solidFill>
              </a:rPr>
              <a:t>U</a:t>
            </a:r>
            <a:r>
              <a:rPr lang="hr-HR" sz="1000" dirty="0">
                <a:solidFill>
                  <a:srgbClr val="000070"/>
                </a:solidFill>
              </a:rPr>
              <a:t>SB</a:t>
            </a:r>
            <a:r>
              <a:rPr lang="en-GB" sz="1000" dirty="0">
                <a:solidFill>
                  <a:srgbClr val="000070"/>
                </a:solidFill>
              </a:rPr>
              <a:t> © </a:t>
            </a:r>
            <a:r>
              <a:rPr lang="hr-HR" sz="1000" dirty="0" smtClean="0">
                <a:solidFill>
                  <a:srgbClr val="000070"/>
                </a:solidFill>
              </a:rPr>
              <a:t>2005</a:t>
            </a:r>
            <a:r>
              <a:rPr lang="en-GB" sz="1000" dirty="0" smtClean="0">
                <a:solidFill>
                  <a:srgbClr val="000070"/>
                </a:solidFill>
              </a:rPr>
              <a:t>.-</a:t>
            </a:r>
            <a:r>
              <a:rPr lang="hr-HR" sz="1000" dirty="0" smtClean="0">
                <a:solidFill>
                  <a:srgbClr val="000070"/>
                </a:solidFill>
              </a:rPr>
              <a:t>2015</a:t>
            </a:r>
            <a:r>
              <a:rPr lang="en-GB" sz="1000" dirty="0" smtClean="0">
                <a:solidFill>
                  <a:srgbClr val="000070"/>
                </a:solidFill>
              </a:rPr>
              <a:t>.</a:t>
            </a:r>
            <a:r>
              <a:rPr lang="en-GB" sz="1000" dirty="0" smtClean="0">
                <a:solidFill>
                  <a:srgbClr val="000070"/>
                </a:solidFill>
                <a:latin typeface="Arial CE" pitchFamily="34" charset="0"/>
              </a:rPr>
              <a:t> </a:t>
            </a:r>
            <a:endParaRPr lang="en-GB" sz="1000" dirty="0">
              <a:solidFill>
                <a:srgbClr val="00007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5613" y="0"/>
            <a:ext cx="10668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endParaRPr lang="hr-HR" b="1" i="1">
              <a:solidFill>
                <a:srgbClr val="8D97B5"/>
              </a:solidFill>
              <a:effectDag name="">
                <a:cont type="tree" name="">
                  <a:effect ref="fillLine"/>
                  <a:outerShdw dist="38100" dir="13500000" algn="br">
                    <a:srgbClr val="DAE3FF"/>
                  </a:outerShdw>
                </a:cont>
                <a:cont type="tree" name="">
                  <a:effect ref="fillLine"/>
                  <a:outerShdw dist="38100" dir="2700000" algn="tl">
                    <a:srgbClr val="545A6C"/>
                  </a:outerShdw>
                </a:cont>
                <a:effect ref="fillLine"/>
              </a:effectDag>
              <a:latin typeface="BahamasHeavy"/>
            </a:endParaRPr>
          </a:p>
        </p:txBody>
      </p:sp>
      <p:pic>
        <p:nvPicPr>
          <p:cNvPr id="1031" name="Picture 12" descr="lss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15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rgbClr val="0000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rgbClr val="0000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7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7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7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7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7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458200" cy="1143000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Sustavi </a:t>
            </a:r>
            <a:b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 praćenje i vođenje procesa</a:t>
            </a:r>
            <a:endParaRPr lang="hr-H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7239000" cy="2286000"/>
          </a:xfrm>
        </p:spPr>
        <p:txBody>
          <a:bodyPr/>
          <a:lstStyle/>
          <a:p>
            <a:pPr marL="342900" indent="-342900"/>
            <a:r>
              <a:rPr lang="hr-H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Branko Jeren i Predrag Pale</a:t>
            </a:r>
            <a:r>
              <a:rPr lang="hr-HR" smtClean="0"/>
              <a:t/>
            </a:r>
            <a:br>
              <a:rPr lang="hr-HR" smtClean="0"/>
            </a:br>
            <a:endParaRPr lang="hr-HR" smtClean="0"/>
          </a:p>
          <a:p>
            <a:pPr marL="342900" indent="-342900"/>
            <a:r>
              <a:rPr lang="hr-HR" sz="2800" smtClean="0"/>
              <a:t>Fakultet elektrotehnike i računarstva</a:t>
            </a:r>
            <a:endParaRPr lang="hr-HR" smtClean="0"/>
          </a:p>
          <a:p>
            <a:pPr marL="342900" indent="-342900"/>
            <a:r>
              <a:rPr lang="hr-HR" sz="2000" smtClean="0"/>
              <a:t>Zavod za elektroničke sustave i obradbu signala</a:t>
            </a:r>
          </a:p>
          <a:p>
            <a:pPr marL="342900" indent="-342900"/>
            <a:endParaRPr lang="hr-HR" sz="2000" smtClean="0"/>
          </a:p>
        </p:txBody>
      </p:sp>
      <p:sp>
        <p:nvSpPr>
          <p:cNvPr id="2052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30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&lt;title&gt;Sustavi &amp;#xB;za praćenje i vođenje procesa&lt;/title&gt;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&lt;presentationName&gt;USB2.ppt&lt;/presentationName&gt;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USB_kabel_boj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419417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3343275" cy="474662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sz="4000" dirty="0" smtClean="0">
                <a:latin typeface="Tahoma" pitchFamily="34" charset="0"/>
                <a:cs typeface="Tahoma" pitchFamily="34" charset="0"/>
              </a:rPr>
              <a:t>Fizički sloj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50825" y="1773238"/>
            <a:ext cx="792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874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None/>
            </a:pPr>
            <a:endParaRPr lang="hr-HR" sz="200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221" name="Picture 6" descr="k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5143500"/>
            <a:ext cx="37861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458200" cy="5448300"/>
          </a:xfrm>
        </p:spPr>
        <p:txBody>
          <a:bodyPr/>
          <a:lstStyle/>
          <a:p>
            <a:r>
              <a:rPr lang="hr-HR" sz="2400" dirty="0" smtClean="0">
                <a:solidFill>
                  <a:schemeClr val="tx1"/>
                </a:solidFill>
              </a:rPr>
              <a:t>USB kabel –&gt; USB sabirnica</a:t>
            </a:r>
          </a:p>
          <a:p>
            <a:pPr lvl="1"/>
            <a:r>
              <a:rPr lang="hr-HR" sz="2000" dirty="0" smtClean="0">
                <a:solidFill>
                  <a:schemeClr val="tx1"/>
                </a:solidFill>
              </a:rPr>
              <a:t>4 linije</a:t>
            </a:r>
          </a:p>
          <a:p>
            <a:pPr lvl="2"/>
            <a:r>
              <a:rPr lang="hr-HR" sz="1800" dirty="0" smtClean="0">
                <a:solidFill>
                  <a:schemeClr val="tx1"/>
                </a:solidFill>
              </a:rPr>
              <a:t>dvije podatkovne </a:t>
            </a:r>
            <a:r>
              <a:rPr lang="hr-HR" sz="1800" b="1" dirty="0" smtClean="0">
                <a:solidFill>
                  <a:srgbClr val="00FF00"/>
                </a:solidFill>
              </a:rPr>
              <a:t>D+</a:t>
            </a:r>
            <a:r>
              <a:rPr lang="hr-HR" sz="1800" dirty="0" smtClean="0">
                <a:solidFill>
                  <a:schemeClr val="tx1"/>
                </a:solidFill>
              </a:rPr>
              <a:t> i </a:t>
            </a:r>
            <a:r>
              <a:rPr lang="hr-HR" sz="1800" b="1" dirty="0" smtClean="0">
                <a:solidFill>
                  <a:srgbClr val="F8F8F8"/>
                </a:solidFill>
              </a:rPr>
              <a:t>D-</a:t>
            </a:r>
          </a:p>
          <a:p>
            <a:pPr lvl="2"/>
            <a:r>
              <a:rPr lang="hr-HR" sz="1800" dirty="0" smtClean="0">
                <a:solidFill>
                  <a:schemeClr val="tx1"/>
                </a:solidFill>
              </a:rPr>
              <a:t>napajanje (</a:t>
            </a:r>
            <a:r>
              <a:rPr lang="hr-HR" sz="1800" b="1" dirty="0" smtClean="0">
                <a:solidFill>
                  <a:srgbClr val="FF0000"/>
                </a:solidFill>
              </a:rPr>
              <a:t>+5V</a:t>
            </a:r>
            <a:r>
              <a:rPr lang="hr-HR" sz="18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hr-HR" sz="1800" b="1" dirty="0" smtClean="0">
                <a:solidFill>
                  <a:schemeClr val="tx1"/>
                </a:solidFill>
              </a:rPr>
              <a:t>GND</a:t>
            </a:r>
          </a:p>
          <a:p>
            <a:pPr lvl="1"/>
            <a:r>
              <a:rPr lang="hr-HR" sz="2200" dirty="0" smtClean="0">
                <a:solidFill>
                  <a:schemeClr val="tx1"/>
                </a:solidFill>
              </a:rPr>
              <a:t>boje žica su definirane</a:t>
            </a:r>
          </a:p>
          <a:p>
            <a:pPr lvl="1"/>
            <a:endParaRPr lang="hr-HR" sz="2000" dirty="0" smtClean="0">
              <a:solidFill>
                <a:schemeClr val="tx1"/>
              </a:solidFill>
            </a:endParaRPr>
          </a:p>
          <a:p>
            <a:pPr lvl="1"/>
            <a:endParaRPr lang="hr-HR" sz="2000" dirty="0" smtClean="0">
              <a:solidFill>
                <a:schemeClr val="tx1"/>
              </a:solidFill>
            </a:endParaRPr>
          </a:p>
          <a:p>
            <a:pPr lvl="1"/>
            <a:endParaRPr lang="hr-HR" sz="2000" dirty="0" smtClean="0">
              <a:solidFill>
                <a:schemeClr val="tx1"/>
              </a:solidFill>
            </a:endParaRPr>
          </a:p>
          <a:p>
            <a:pPr lvl="1"/>
            <a:r>
              <a:rPr lang="hr-HR" sz="2000" dirty="0" smtClean="0">
                <a:solidFill>
                  <a:schemeClr val="tx1"/>
                </a:solidFill>
              </a:rPr>
              <a:t>diferencijalni prijenos podataka podatkovnim linijama D+ i D-</a:t>
            </a:r>
          </a:p>
          <a:p>
            <a:pPr lvl="2"/>
            <a:r>
              <a:rPr lang="hr-HR" sz="1800" dirty="0" smtClean="0">
                <a:solidFill>
                  <a:schemeClr val="tx1"/>
                </a:solidFill>
              </a:rPr>
              <a:t>upletene, 90 </a:t>
            </a:r>
            <a:r>
              <a:rPr lang="hr-HR" sz="1800" dirty="0" err="1" smtClean="0">
                <a:solidFill>
                  <a:schemeClr val="tx1"/>
                </a:solidFill>
              </a:rPr>
              <a:t>Ohm</a:t>
            </a:r>
            <a:endParaRPr lang="hr-HR" sz="1800" dirty="0" smtClean="0">
              <a:solidFill>
                <a:schemeClr val="tx1"/>
              </a:solidFill>
            </a:endParaRPr>
          </a:p>
          <a:p>
            <a:pPr lvl="2"/>
            <a:r>
              <a:rPr lang="hr-HR" sz="1800" dirty="0" smtClean="0">
                <a:solidFill>
                  <a:schemeClr val="tx1"/>
                </a:solidFill>
              </a:rPr>
              <a:t>manji utjecaj EM smetnji</a:t>
            </a:r>
          </a:p>
          <a:p>
            <a:pPr lvl="3"/>
            <a:r>
              <a:rPr lang="hr-HR" sz="1600" dirty="0" smtClean="0">
                <a:solidFill>
                  <a:schemeClr val="tx1"/>
                </a:solidFill>
              </a:rPr>
              <a:t>postoje i oklopljeni kabeli</a:t>
            </a:r>
          </a:p>
          <a:p>
            <a:pPr lvl="2"/>
            <a:endParaRPr lang="hr-HR" sz="1800" dirty="0" smtClean="0">
              <a:solidFill>
                <a:schemeClr val="tx1"/>
              </a:solidFill>
            </a:endParaRPr>
          </a:p>
          <a:p>
            <a:pPr eaLnBrk="1" hangingPunct="1"/>
            <a:endParaRPr lang="hr-HR" sz="1900" dirty="0" smtClean="0">
              <a:cs typeface="Tahoma" pitchFamily="34" charset="0"/>
            </a:endParaRPr>
          </a:p>
        </p:txBody>
      </p:sp>
      <p:sp>
        <p:nvSpPr>
          <p:cNvPr id="9223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08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&lt;title&gt;Fizički sloj&lt;/title&gt;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10000" y="1676400"/>
            <a:ext cx="3429000" cy="152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828800" y="2362200"/>
            <a:ext cx="502920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24200" y="914400"/>
            <a:ext cx="36576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konektor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657225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konektor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68413"/>
            <a:ext cx="16557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konektor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420938"/>
            <a:ext cx="11382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826375" cy="677863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Konektori</a:t>
            </a:r>
            <a:endParaRPr lang="hr-HR" sz="40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0246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7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&lt;title&gt;Konektori&lt;/title&gt;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  <p:pic>
        <p:nvPicPr>
          <p:cNvPr id="7" name="Picture 6" descr="http://img.dxcdn.com/productimages/sku_368770_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7" t="10667" b="24000"/>
          <a:stretch>
            <a:fillRect/>
          </a:stretch>
        </p:blipFill>
        <p:spPr bwMode="auto">
          <a:xfrm>
            <a:off x="4038600" y="5410200"/>
            <a:ext cx="1447800" cy="1223142"/>
          </a:xfrm>
          <a:prstGeom prst="rect">
            <a:avLst/>
          </a:prstGeom>
          <a:noFill/>
        </p:spPr>
      </p:pic>
      <p:pic>
        <p:nvPicPr>
          <p:cNvPr id="31746" name="Picture 2" descr="http://www.cable-wholesale.com/images/201501/goods_img/517_P_142015762314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4000" r="32000" b="48000"/>
          <a:stretch>
            <a:fillRect/>
          </a:stretch>
        </p:blipFill>
        <p:spPr bwMode="auto">
          <a:xfrm>
            <a:off x="5562600" y="5410200"/>
            <a:ext cx="1655234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5791200"/>
            <a:ext cx="238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USB 3.1 </a:t>
            </a:r>
            <a:r>
              <a:rPr lang="hr-HR" dirty="0" err="1" smtClean="0"/>
              <a:t>Type</a:t>
            </a:r>
            <a:r>
              <a:rPr lang="hr-HR" dirty="0" smtClean="0"/>
              <a:t> C</a:t>
            </a:r>
            <a:endParaRPr lang="hr-HR" dirty="0"/>
          </a:p>
        </p:txBody>
      </p:sp>
      <p:pic>
        <p:nvPicPr>
          <p:cNvPr id="31748" name="Picture 4" descr="http://www.extremetech.com/wp-content/uploads/2014/08/usb-type-c-hybrid-receptacl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18" t="17062" r="18256" b="39336"/>
          <a:stretch>
            <a:fillRect/>
          </a:stretch>
        </p:blipFill>
        <p:spPr bwMode="auto">
          <a:xfrm>
            <a:off x="7162800" y="5562600"/>
            <a:ext cx="1752600" cy="85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143000" y="1143000"/>
            <a:ext cx="6324600" cy="3505200"/>
            <a:chOff x="1597" y="1923"/>
            <a:chExt cx="7380" cy="3274"/>
          </a:xfrm>
        </p:grpSpPr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1957" y="2499"/>
              <a:ext cx="216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3757" y="3038"/>
              <a:ext cx="34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3757" y="3577"/>
              <a:ext cx="34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4117" y="2678"/>
              <a:ext cx="72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800" dirty="0"/>
                <a:t>D+</a:t>
              </a:r>
              <a:endParaRPr lang="sr-Latn-CS" sz="3200" dirty="0"/>
            </a:p>
          </p:txBody>
        </p:sp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4117" y="3577"/>
              <a:ext cx="72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800" dirty="0"/>
                <a:t>D-</a:t>
              </a:r>
              <a:endParaRPr lang="sr-Latn-CS" sz="3200" dirty="0"/>
            </a:p>
          </p:txBody>
        </p:sp>
        <p:sp>
          <p:nvSpPr>
            <p:cNvPr id="11277" name="Text Box 8"/>
            <p:cNvSpPr txBox="1">
              <a:spLocks noChangeArrowheads="1"/>
            </p:cNvSpPr>
            <p:nvPr/>
          </p:nvSpPr>
          <p:spPr bwMode="auto">
            <a:xfrm>
              <a:off x="1597" y="4658"/>
              <a:ext cx="1259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100"/>
                <a:t> HOST</a:t>
              </a:r>
              <a:endParaRPr lang="sr-Latn-CS" sz="1800"/>
            </a:p>
          </p:txBody>
        </p:sp>
        <p:sp>
          <p:nvSpPr>
            <p:cNvPr id="11278" name="Rectangle 9"/>
            <p:cNvSpPr>
              <a:spLocks noChangeArrowheads="1"/>
            </p:cNvSpPr>
            <p:nvPr/>
          </p:nvSpPr>
          <p:spPr bwMode="auto">
            <a:xfrm>
              <a:off x="4838" y="3937"/>
              <a:ext cx="179" cy="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279" name="Rectangle 10"/>
            <p:cNvSpPr>
              <a:spLocks noChangeArrowheads="1"/>
            </p:cNvSpPr>
            <p:nvPr/>
          </p:nvSpPr>
          <p:spPr bwMode="auto">
            <a:xfrm>
              <a:off x="5376" y="3937"/>
              <a:ext cx="181" cy="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4923" y="3577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5472" y="3034"/>
              <a:ext cx="0" cy="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11282" name="Text Box 13"/>
            <p:cNvSpPr txBox="1">
              <a:spLocks noChangeArrowheads="1"/>
            </p:cNvSpPr>
            <p:nvPr/>
          </p:nvSpPr>
          <p:spPr bwMode="auto">
            <a:xfrm>
              <a:off x="4408" y="4144"/>
              <a:ext cx="53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200" dirty="0"/>
                <a:t>R</a:t>
              </a:r>
              <a:r>
                <a:rPr lang="hr-HR" sz="1200" baseline="-25000" dirty="0"/>
                <a:t>PD</a:t>
              </a:r>
              <a:endParaRPr lang="sr-Latn-CS" sz="3600" dirty="0"/>
            </a:p>
          </p:txBody>
        </p:sp>
        <p:sp>
          <p:nvSpPr>
            <p:cNvPr id="11283" name="Text Box 14"/>
            <p:cNvSpPr txBox="1">
              <a:spLocks noChangeArrowheads="1"/>
            </p:cNvSpPr>
            <p:nvPr/>
          </p:nvSpPr>
          <p:spPr bwMode="auto">
            <a:xfrm>
              <a:off x="4982" y="4153"/>
              <a:ext cx="541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200" dirty="0"/>
                <a:t>R</a:t>
              </a:r>
              <a:r>
                <a:rPr lang="hr-HR" sz="1200" baseline="-25000" dirty="0"/>
                <a:t>PD</a:t>
              </a:r>
              <a:endParaRPr lang="sr-Latn-CS" sz="3600" dirty="0"/>
            </a:p>
          </p:txBody>
        </p:sp>
        <p:sp>
          <p:nvSpPr>
            <p:cNvPr id="11284" name="Oval 15"/>
            <p:cNvSpPr>
              <a:spLocks noChangeArrowheads="1"/>
            </p:cNvSpPr>
            <p:nvPr/>
          </p:nvSpPr>
          <p:spPr bwMode="auto">
            <a:xfrm>
              <a:off x="4912" y="3560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285" name="Oval 16"/>
            <p:cNvSpPr>
              <a:spLocks noChangeArrowheads="1"/>
            </p:cNvSpPr>
            <p:nvPr/>
          </p:nvSpPr>
          <p:spPr bwMode="auto">
            <a:xfrm>
              <a:off x="5458" y="3021"/>
              <a:ext cx="35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4928" y="4487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rot="5400000">
              <a:off x="4923" y="4589"/>
              <a:ext cx="0" cy="1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5469" y="447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rot="5400000">
              <a:off x="5467" y="4576"/>
              <a:ext cx="0" cy="18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11290" name="Rectangle 21"/>
            <p:cNvSpPr>
              <a:spLocks noChangeArrowheads="1"/>
            </p:cNvSpPr>
            <p:nvPr/>
          </p:nvSpPr>
          <p:spPr bwMode="auto">
            <a:xfrm>
              <a:off x="1597" y="2137"/>
              <a:ext cx="4321" cy="28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3576" y="3397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3576" y="3218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3757" y="3397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3757" y="303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11295" name="AutoShape 26"/>
            <p:cNvSpPr>
              <a:spLocks noChangeArrowheads="1"/>
            </p:cNvSpPr>
            <p:nvPr/>
          </p:nvSpPr>
          <p:spPr bwMode="auto">
            <a:xfrm rot="-5400000">
              <a:off x="3037" y="3038"/>
              <a:ext cx="539" cy="5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296" name="Text Box 27"/>
            <p:cNvSpPr txBox="1">
              <a:spLocks noChangeArrowheads="1"/>
            </p:cNvSpPr>
            <p:nvPr/>
          </p:nvSpPr>
          <p:spPr bwMode="auto">
            <a:xfrm>
              <a:off x="3186" y="3100"/>
              <a:ext cx="54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100"/>
                <a:t>K</a:t>
              </a:r>
              <a:endParaRPr lang="sr-Latn-CS" sz="1800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2858" y="3305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grpSp>
          <p:nvGrpSpPr>
            <p:cNvPr id="11298" name="Group 29"/>
            <p:cNvGrpSpPr>
              <a:grpSpLocks/>
            </p:cNvGrpSpPr>
            <p:nvPr/>
          </p:nvGrpSpPr>
          <p:grpSpPr bwMode="auto">
            <a:xfrm>
              <a:off x="6400" y="2985"/>
              <a:ext cx="62" cy="108"/>
              <a:chOff x="2137" y="7897"/>
              <a:chExt cx="600" cy="1080"/>
            </a:xfrm>
          </p:grpSpPr>
          <p:sp>
            <p:nvSpPr>
              <p:cNvPr id="36894" name="Freeform 30"/>
              <p:cNvSpPr>
                <a:spLocks/>
              </p:cNvSpPr>
              <p:nvPr/>
            </p:nvSpPr>
            <p:spPr bwMode="auto">
              <a:xfrm>
                <a:off x="2145" y="7891"/>
                <a:ext cx="360" cy="1091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360"/>
                  </a:cxn>
                  <a:cxn ang="0">
                    <a:pos x="360" y="720"/>
                  </a:cxn>
                  <a:cxn ang="0">
                    <a:pos x="0" y="1080"/>
                  </a:cxn>
                </a:cxnLst>
                <a:rect l="0" t="0" r="r" b="b"/>
                <a:pathLst>
                  <a:path w="360" h="1080">
                    <a:moveTo>
                      <a:pt x="360" y="0"/>
                    </a:moveTo>
                    <a:cubicBezTo>
                      <a:pt x="180" y="120"/>
                      <a:pt x="0" y="240"/>
                      <a:pt x="0" y="360"/>
                    </a:cubicBezTo>
                    <a:cubicBezTo>
                      <a:pt x="0" y="480"/>
                      <a:pt x="360" y="600"/>
                      <a:pt x="360" y="720"/>
                    </a:cubicBezTo>
                    <a:cubicBezTo>
                      <a:pt x="360" y="840"/>
                      <a:pt x="60" y="1020"/>
                      <a:pt x="0" y="10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hr-HR" sz="1800">
                  <a:latin typeface="+mj-lt"/>
                </a:endParaRPr>
              </a:p>
            </p:txBody>
          </p:sp>
          <p:sp>
            <p:nvSpPr>
              <p:cNvPr id="36895" name="Freeform 31"/>
              <p:cNvSpPr>
                <a:spLocks/>
              </p:cNvSpPr>
              <p:nvPr/>
            </p:nvSpPr>
            <p:spPr bwMode="auto">
              <a:xfrm>
                <a:off x="2370" y="7891"/>
                <a:ext cx="360" cy="1091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360"/>
                  </a:cxn>
                  <a:cxn ang="0">
                    <a:pos x="360" y="720"/>
                  </a:cxn>
                  <a:cxn ang="0">
                    <a:pos x="0" y="1080"/>
                  </a:cxn>
                </a:cxnLst>
                <a:rect l="0" t="0" r="r" b="b"/>
                <a:pathLst>
                  <a:path w="360" h="1080">
                    <a:moveTo>
                      <a:pt x="360" y="0"/>
                    </a:moveTo>
                    <a:cubicBezTo>
                      <a:pt x="180" y="120"/>
                      <a:pt x="0" y="240"/>
                      <a:pt x="0" y="360"/>
                    </a:cubicBezTo>
                    <a:cubicBezTo>
                      <a:pt x="0" y="480"/>
                      <a:pt x="360" y="600"/>
                      <a:pt x="360" y="720"/>
                    </a:cubicBezTo>
                    <a:cubicBezTo>
                      <a:pt x="360" y="840"/>
                      <a:pt x="60" y="1020"/>
                      <a:pt x="0" y="10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hr-HR" sz="1800">
                  <a:latin typeface="+mj-lt"/>
                </a:endParaRPr>
              </a:p>
            </p:txBody>
          </p:sp>
        </p:grpSp>
        <p:grpSp>
          <p:nvGrpSpPr>
            <p:cNvPr id="11299" name="Group 32"/>
            <p:cNvGrpSpPr>
              <a:grpSpLocks/>
            </p:cNvGrpSpPr>
            <p:nvPr/>
          </p:nvGrpSpPr>
          <p:grpSpPr bwMode="auto">
            <a:xfrm>
              <a:off x="6398" y="3523"/>
              <a:ext cx="62" cy="108"/>
              <a:chOff x="2137" y="7897"/>
              <a:chExt cx="600" cy="1080"/>
            </a:xfrm>
          </p:grpSpPr>
          <p:sp>
            <p:nvSpPr>
              <p:cNvPr id="36897" name="Freeform 33"/>
              <p:cNvSpPr>
                <a:spLocks/>
              </p:cNvSpPr>
              <p:nvPr/>
            </p:nvSpPr>
            <p:spPr bwMode="auto">
              <a:xfrm>
                <a:off x="2142" y="7903"/>
                <a:ext cx="337" cy="1070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360"/>
                  </a:cxn>
                  <a:cxn ang="0">
                    <a:pos x="360" y="720"/>
                  </a:cxn>
                  <a:cxn ang="0">
                    <a:pos x="0" y="1080"/>
                  </a:cxn>
                </a:cxnLst>
                <a:rect l="0" t="0" r="r" b="b"/>
                <a:pathLst>
                  <a:path w="360" h="1080">
                    <a:moveTo>
                      <a:pt x="360" y="0"/>
                    </a:moveTo>
                    <a:cubicBezTo>
                      <a:pt x="180" y="120"/>
                      <a:pt x="0" y="240"/>
                      <a:pt x="0" y="360"/>
                    </a:cubicBezTo>
                    <a:cubicBezTo>
                      <a:pt x="0" y="480"/>
                      <a:pt x="360" y="600"/>
                      <a:pt x="360" y="720"/>
                    </a:cubicBezTo>
                    <a:cubicBezTo>
                      <a:pt x="360" y="840"/>
                      <a:pt x="60" y="1020"/>
                      <a:pt x="0" y="10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hr-HR" sz="1800">
                  <a:latin typeface="+mj-lt"/>
                </a:endParaRPr>
              </a:p>
            </p:txBody>
          </p:sp>
          <p:sp>
            <p:nvSpPr>
              <p:cNvPr id="36898" name="Freeform 34"/>
              <p:cNvSpPr>
                <a:spLocks/>
              </p:cNvSpPr>
              <p:nvPr/>
            </p:nvSpPr>
            <p:spPr bwMode="auto">
              <a:xfrm>
                <a:off x="2367" y="7903"/>
                <a:ext cx="360" cy="1070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360"/>
                  </a:cxn>
                  <a:cxn ang="0">
                    <a:pos x="360" y="720"/>
                  </a:cxn>
                  <a:cxn ang="0">
                    <a:pos x="0" y="1080"/>
                  </a:cxn>
                </a:cxnLst>
                <a:rect l="0" t="0" r="r" b="b"/>
                <a:pathLst>
                  <a:path w="360" h="1080">
                    <a:moveTo>
                      <a:pt x="360" y="0"/>
                    </a:moveTo>
                    <a:cubicBezTo>
                      <a:pt x="180" y="120"/>
                      <a:pt x="0" y="240"/>
                      <a:pt x="0" y="360"/>
                    </a:cubicBezTo>
                    <a:cubicBezTo>
                      <a:pt x="0" y="480"/>
                      <a:pt x="360" y="600"/>
                      <a:pt x="360" y="720"/>
                    </a:cubicBezTo>
                    <a:cubicBezTo>
                      <a:pt x="360" y="840"/>
                      <a:pt x="60" y="1020"/>
                      <a:pt x="0" y="10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hr-HR" sz="1800">
                  <a:latin typeface="+mj-lt"/>
                </a:endParaRPr>
              </a:p>
            </p:txBody>
          </p:sp>
        </p:grpSp>
        <p:sp>
          <p:nvSpPr>
            <p:cNvPr id="11300" name="Text Box 35"/>
            <p:cNvSpPr txBox="1">
              <a:spLocks noChangeArrowheads="1"/>
            </p:cNvSpPr>
            <p:nvPr/>
          </p:nvSpPr>
          <p:spPr bwMode="auto">
            <a:xfrm>
              <a:off x="7021" y="2492"/>
              <a:ext cx="53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600" dirty="0"/>
                <a:t>R</a:t>
              </a:r>
              <a:r>
                <a:rPr lang="hr-HR" sz="1600" baseline="-25000" dirty="0"/>
                <a:t>PU</a:t>
              </a:r>
              <a:endParaRPr lang="sr-Latn-CS" sz="4400" dirty="0"/>
            </a:p>
          </p:txBody>
        </p:sp>
        <p:sp>
          <p:nvSpPr>
            <p:cNvPr id="11301" name="Rectangle 36"/>
            <p:cNvSpPr>
              <a:spLocks noChangeArrowheads="1"/>
            </p:cNvSpPr>
            <p:nvPr/>
          </p:nvSpPr>
          <p:spPr bwMode="auto">
            <a:xfrm>
              <a:off x="7177" y="2858"/>
              <a:ext cx="1261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302" name="Rectangle 37"/>
            <p:cNvSpPr>
              <a:spLocks noChangeArrowheads="1"/>
            </p:cNvSpPr>
            <p:nvPr/>
          </p:nvSpPr>
          <p:spPr bwMode="auto">
            <a:xfrm>
              <a:off x="6817" y="2319"/>
              <a:ext cx="181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>
              <a:off x="6910" y="2850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36903" name="Line 39"/>
            <p:cNvSpPr>
              <a:spLocks noChangeShapeType="1"/>
            </p:cNvSpPr>
            <p:nvPr/>
          </p:nvSpPr>
          <p:spPr bwMode="auto">
            <a:xfrm>
              <a:off x="6910" y="213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hr-HR" sz="1800">
                <a:latin typeface="+mj-lt"/>
              </a:endParaRPr>
            </a:p>
          </p:txBody>
        </p:sp>
        <p:sp>
          <p:nvSpPr>
            <p:cNvPr id="11305" name="AutoShape 40"/>
            <p:cNvSpPr>
              <a:spLocks noChangeArrowheads="1"/>
            </p:cNvSpPr>
            <p:nvPr/>
          </p:nvSpPr>
          <p:spPr bwMode="auto">
            <a:xfrm>
              <a:off x="6803" y="2017"/>
              <a:ext cx="214" cy="1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306" name="Text Box 41"/>
            <p:cNvSpPr txBox="1">
              <a:spLocks noChangeArrowheads="1"/>
            </p:cNvSpPr>
            <p:nvPr/>
          </p:nvSpPr>
          <p:spPr bwMode="auto">
            <a:xfrm>
              <a:off x="6917" y="1923"/>
              <a:ext cx="72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400" dirty="0"/>
                <a:t>V</a:t>
              </a:r>
              <a:r>
                <a:rPr lang="hr-HR" sz="1400" baseline="-25000" dirty="0"/>
                <a:t>BUS</a:t>
              </a:r>
              <a:endParaRPr lang="sr-Latn-CS" sz="4000" dirty="0"/>
            </a:p>
          </p:txBody>
        </p:sp>
        <p:sp>
          <p:nvSpPr>
            <p:cNvPr id="11307" name="Oval 42"/>
            <p:cNvSpPr>
              <a:spLocks noChangeArrowheads="1"/>
            </p:cNvSpPr>
            <p:nvPr/>
          </p:nvSpPr>
          <p:spPr bwMode="auto">
            <a:xfrm>
              <a:off x="6891" y="3019"/>
              <a:ext cx="37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  <p:sp>
          <p:nvSpPr>
            <p:cNvPr id="11308" name="Text Box 43"/>
            <p:cNvSpPr txBox="1">
              <a:spLocks noChangeArrowheads="1"/>
            </p:cNvSpPr>
            <p:nvPr/>
          </p:nvSpPr>
          <p:spPr bwMode="auto">
            <a:xfrm>
              <a:off x="7718" y="3757"/>
              <a:ext cx="1259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Aft>
                  <a:spcPts val="1000"/>
                </a:spcAft>
              </a:pPr>
              <a:r>
                <a:rPr lang="hr-HR" sz="1000" dirty="0"/>
                <a:t>DEVICE</a:t>
              </a:r>
              <a:endParaRPr lang="sr-Latn-CS" sz="1800" dirty="0"/>
            </a:p>
          </p:txBody>
        </p:sp>
        <p:sp>
          <p:nvSpPr>
            <p:cNvPr id="11309" name="Rectangle 44"/>
            <p:cNvSpPr>
              <a:spLocks noChangeArrowheads="1"/>
            </p:cNvSpPr>
            <p:nvPr/>
          </p:nvSpPr>
          <p:spPr bwMode="auto">
            <a:xfrm>
              <a:off x="6638" y="1957"/>
              <a:ext cx="2160" cy="21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hr-HR" sz="1800"/>
            </a:p>
          </p:txBody>
        </p:sp>
      </p:grp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357188" y="285750"/>
            <a:ext cx="35718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eaLnBrk="1" hangingPunct="1"/>
            <a:endParaRPr lang="hr-HR" sz="320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269" name="Rectangle 87"/>
          <p:cNvSpPr>
            <a:spLocks noChangeArrowheads="1"/>
          </p:cNvSpPr>
          <p:nvPr/>
        </p:nvSpPr>
        <p:spPr bwMode="auto">
          <a:xfrm>
            <a:off x="357188" y="928688"/>
            <a:ext cx="79216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>
                <a:latin typeface="Calibri" pitchFamily="34" charset="0"/>
                <a:cs typeface="Arial" pitchFamily="34" charset="0"/>
              </a:rPr>
              <a:t>DC signalizacija na </a:t>
            </a:r>
            <a:r>
              <a:rPr lang="hr-HR" dirty="0" smtClean="0">
                <a:latin typeface="Calibri" pitchFamily="34" charset="0"/>
                <a:cs typeface="Arial" pitchFamily="34" charset="0"/>
              </a:rPr>
              <a:t>sabirnici</a:t>
            </a:r>
            <a:r>
              <a:rPr lang="hr-HR" dirty="0" smtClean="0">
                <a:cs typeface="Arial" pitchFamily="34" charset="0"/>
              </a:rPr>
              <a:t>: </a:t>
            </a:r>
            <a:r>
              <a:rPr lang="hr-HR" dirty="0">
                <a:cs typeface="Arial" pitchFamily="34" charset="0"/>
              </a:rPr>
              <a:t>5 V</a:t>
            </a:r>
          </a:p>
          <a:p>
            <a:pPr marL="11874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None/>
            </a:pPr>
            <a:endParaRPr lang="hr-HR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270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458200" cy="647700"/>
          </a:xfrm>
        </p:spPr>
        <p:txBody>
          <a:bodyPr/>
          <a:lstStyle/>
          <a:p>
            <a:r>
              <a:rPr lang="hr-HR" sz="4000" dirty="0" smtClean="0"/>
              <a:t>Fizički sloj</a:t>
            </a:r>
          </a:p>
        </p:txBody>
      </p:sp>
      <p:sp>
        <p:nvSpPr>
          <p:cNvPr id="11271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08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&lt;title&gt;Fizički sloj&lt;/title&gt;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28600" y="4800600"/>
          <a:ext cx="8382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133599"/>
                <a:gridCol w="2438401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800" b="0" dirty="0" smtClean="0">
                          <a:latin typeface="Calibri" pitchFamily="34" charset="0"/>
                        </a:rPr>
                        <a:t>Diferencijalna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r>
                        <a:rPr lang="hr-HR" sz="2800" b="0" dirty="0" smtClean="0">
                          <a:latin typeface="Calibri" pitchFamily="34" charset="0"/>
                        </a:rPr>
                        <a:t> (D-) - (</a:t>
                      </a:r>
                      <a:r>
                        <a:rPr lang="hr-HR" sz="2800" b="0" dirty="0" err="1" smtClean="0">
                          <a:latin typeface="Calibri" pitchFamily="34" charset="0"/>
                        </a:rPr>
                        <a:t>D</a:t>
                      </a:r>
                      <a:r>
                        <a:rPr lang="hr-HR" sz="2800" b="0" dirty="0" smtClean="0">
                          <a:latin typeface="Calibri" pitchFamily="34" charset="0"/>
                        </a:rPr>
                        <a:t>+)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0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</a:t>
                      </a:r>
                      <a:endParaRPr lang="hr-H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800" dirty="0" err="1" smtClean="0">
                          <a:latin typeface="Calibri" pitchFamily="34" charset="0"/>
                        </a:rPr>
                        <a:t>Low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r>
                        <a:rPr lang="hr-HR" sz="2800" dirty="0" err="1" smtClean="0">
                          <a:latin typeface="Calibri" pitchFamily="34" charset="0"/>
                        </a:rPr>
                        <a:t>bandwidth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latin typeface="Calibri" pitchFamily="34" charset="0"/>
                        </a:rPr>
                        <a:t>0 do 300 </a:t>
                      </a:r>
                      <a:r>
                        <a:rPr lang="hr-HR" sz="2800" dirty="0" err="1" smtClean="0">
                          <a:latin typeface="Calibri" pitchFamily="34" charset="0"/>
                        </a:rPr>
                        <a:t>mV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latin typeface="Calibri" pitchFamily="34" charset="0"/>
                        </a:rPr>
                        <a:t>2.8 do 3.6 V </a:t>
                      </a:r>
                      <a:endParaRPr lang="hr-H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800" dirty="0" err="1" smtClean="0">
                          <a:latin typeface="Calibri" pitchFamily="34" charset="0"/>
                        </a:rPr>
                        <a:t>High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r>
                        <a:rPr lang="hr-HR" sz="2800" dirty="0" err="1" smtClean="0">
                          <a:latin typeface="Calibri" pitchFamily="34" charset="0"/>
                        </a:rPr>
                        <a:t>bandwidth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latin typeface="Calibri" pitchFamily="34" charset="0"/>
                        </a:rPr>
                        <a:t>0 do 10 </a:t>
                      </a:r>
                      <a:r>
                        <a:rPr lang="hr-HR" sz="2800" dirty="0" err="1" smtClean="0">
                          <a:latin typeface="Calibri" pitchFamily="34" charset="0"/>
                        </a:rPr>
                        <a:t>mV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latin typeface="Calibri" pitchFamily="34" charset="0"/>
                        </a:rPr>
                        <a:t>360 do 440 </a:t>
                      </a:r>
                      <a:r>
                        <a:rPr lang="hr-HR" sz="2800" dirty="0" err="1" smtClean="0">
                          <a:latin typeface="Calibri" pitchFamily="34" charset="0"/>
                        </a:rPr>
                        <a:t>mV</a:t>
                      </a:r>
                      <a:r>
                        <a:rPr lang="hr-HR" sz="2800" dirty="0" smtClean="0">
                          <a:latin typeface="Calibri" pitchFamily="34" charset="0"/>
                        </a:rPr>
                        <a:t> </a:t>
                      </a:r>
                      <a:endParaRPr lang="hr-H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597775" cy="669925"/>
          </a:xfrm>
        </p:spPr>
        <p:txBody>
          <a:bodyPr lIns="0" tIns="45720" rIns="0" bIns="0" anchor="b"/>
          <a:lstStyle/>
          <a:p>
            <a:pPr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Brzine i udaljenosti</a:t>
            </a:r>
            <a:endParaRPr lang="hr-HR" dirty="0" smtClean="0">
              <a:cs typeface="Tahoma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372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chemeClr val="tx1"/>
                </a:solidFill>
              </a:rPr>
              <a:t>definirane su brzine:</a:t>
            </a:r>
          </a:p>
          <a:p>
            <a:pPr lvl="1">
              <a:lnSpc>
                <a:spcPct val="90000"/>
              </a:lnSpc>
            </a:pPr>
            <a:r>
              <a:rPr lang="hr-HR" sz="2400" i="1" dirty="0" err="1" smtClean="0">
                <a:solidFill>
                  <a:schemeClr val="tx1"/>
                </a:solidFill>
              </a:rPr>
              <a:t>Low</a:t>
            </a:r>
            <a:r>
              <a:rPr lang="hr-HR" sz="2400" i="1" dirty="0" smtClean="0">
                <a:solidFill>
                  <a:schemeClr val="tx1"/>
                </a:solidFill>
              </a:rPr>
              <a:t>-</a:t>
            </a:r>
            <a:r>
              <a:rPr lang="hr-HR" sz="2400" i="1" dirty="0" err="1" smtClean="0">
                <a:solidFill>
                  <a:schemeClr val="tx1"/>
                </a:solidFill>
              </a:rPr>
              <a:t>speed</a:t>
            </a:r>
            <a:r>
              <a:rPr lang="hr-HR" sz="2400" dirty="0" smtClean="0">
                <a:solidFill>
                  <a:schemeClr val="tx1"/>
                </a:solidFill>
              </a:rPr>
              <a:t> (1.5Mbps)</a:t>
            </a:r>
          </a:p>
          <a:p>
            <a:pPr lvl="1">
              <a:lnSpc>
                <a:spcPct val="90000"/>
              </a:lnSpc>
            </a:pPr>
            <a:r>
              <a:rPr lang="hr-HR" sz="2400" i="1" dirty="0" err="1" smtClean="0">
                <a:solidFill>
                  <a:schemeClr val="tx1"/>
                </a:solidFill>
              </a:rPr>
              <a:t>Full</a:t>
            </a:r>
            <a:r>
              <a:rPr lang="hr-HR" sz="2400" i="1" dirty="0" smtClean="0">
                <a:solidFill>
                  <a:schemeClr val="tx1"/>
                </a:solidFill>
              </a:rPr>
              <a:t>-</a:t>
            </a:r>
            <a:r>
              <a:rPr lang="hr-HR" sz="2400" i="1" dirty="0" err="1" smtClean="0">
                <a:solidFill>
                  <a:schemeClr val="tx1"/>
                </a:solidFill>
              </a:rPr>
              <a:t>speed</a:t>
            </a:r>
            <a:r>
              <a:rPr lang="hr-HR" sz="2400" dirty="0" smtClean="0">
                <a:solidFill>
                  <a:schemeClr val="tx1"/>
                </a:solidFill>
              </a:rPr>
              <a:t> (12 Mbps)</a:t>
            </a:r>
          </a:p>
          <a:p>
            <a:pPr lvl="1">
              <a:lnSpc>
                <a:spcPct val="90000"/>
              </a:lnSpc>
            </a:pPr>
            <a:r>
              <a:rPr lang="hr-HR" sz="2400" i="1" dirty="0" err="1" smtClean="0">
                <a:solidFill>
                  <a:schemeClr val="tx1"/>
                </a:solidFill>
              </a:rPr>
              <a:t>High</a:t>
            </a:r>
            <a:r>
              <a:rPr lang="hr-HR" sz="2400" i="1" dirty="0" smtClean="0">
                <a:solidFill>
                  <a:schemeClr val="tx1"/>
                </a:solidFill>
              </a:rPr>
              <a:t>-</a:t>
            </a:r>
            <a:r>
              <a:rPr lang="hr-HR" sz="2400" i="1" dirty="0" err="1" smtClean="0">
                <a:solidFill>
                  <a:schemeClr val="tx1"/>
                </a:solidFill>
              </a:rPr>
              <a:t>speed</a:t>
            </a:r>
            <a:r>
              <a:rPr lang="hr-HR" sz="2400" dirty="0" smtClean="0">
                <a:solidFill>
                  <a:schemeClr val="tx1"/>
                </a:solidFill>
              </a:rPr>
              <a:t> (</a:t>
            </a:r>
            <a:r>
              <a:rPr lang="hr-HR" sz="2400" dirty="0" smtClean="0">
                <a:solidFill>
                  <a:srgbClr val="FFFF00"/>
                </a:solidFill>
              </a:rPr>
              <a:t>480 Mbps</a:t>
            </a:r>
            <a:r>
              <a:rPr lang="hr-HR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sz="2400" dirty="0" smtClean="0">
                <a:solidFill>
                  <a:schemeClr val="tx1"/>
                </a:solidFill>
              </a:rPr>
              <a:t>uz dozvoljenu duljinu kabela od:</a:t>
            </a:r>
          </a:p>
          <a:p>
            <a:pPr lvl="2">
              <a:lnSpc>
                <a:spcPct val="90000"/>
              </a:lnSpc>
            </a:pPr>
            <a:r>
              <a:rPr lang="hr-HR" sz="2000" dirty="0" smtClean="0">
                <a:solidFill>
                  <a:srgbClr val="FFFF00"/>
                </a:solidFill>
              </a:rPr>
              <a:t>5 m</a:t>
            </a:r>
            <a:r>
              <a:rPr lang="hr-HR" sz="2000" dirty="0" smtClean="0">
                <a:solidFill>
                  <a:schemeClr val="tx1"/>
                </a:solidFill>
              </a:rPr>
              <a:t> za uređaje s većom brzinom rada (printer, skener, …)</a:t>
            </a:r>
          </a:p>
          <a:p>
            <a:pPr lvl="2">
              <a:lnSpc>
                <a:spcPct val="90000"/>
              </a:lnSpc>
            </a:pPr>
            <a:r>
              <a:rPr lang="hr-HR" sz="2000" dirty="0" smtClean="0">
                <a:solidFill>
                  <a:srgbClr val="FFFF00"/>
                </a:solidFill>
              </a:rPr>
              <a:t>3 m</a:t>
            </a:r>
            <a:r>
              <a:rPr lang="hr-HR" sz="2000" dirty="0" smtClean="0">
                <a:solidFill>
                  <a:schemeClr val="tx1"/>
                </a:solidFill>
              </a:rPr>
              <a:t> za uređaje s manjom brzinom rada (miš, tipkovnica, …) i USB 3.0</a:t>
            </a:r>
          </a:p>
          <a:p>
            <a:pPr>
              <a:lnSpc>
                <a:spcPct val="90000"/>
              </a:lnSpc>
            </a:pPr>
            <a:endParaRPr lang="hr-HR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chemeClr val="tx1"/>
                </a:solidFill>
              </a:rPr>
              <a:t>za </a:t>
            </a:r>
            <a:r>
              <a:rPr lang="hr-HR" sz="2800" b="1" dirty="0" smtClean="0">
                <a:solidFill>
                  <a:schemeClr val="tx1"/>
                </a:solidFill>
              </a:rPr>
              <a:t>povećanje</a:t>
            </a:r>
            <a:r>
              <a:rPr lang="hr-HR" sz="2800" dirty="0" smtClean="0">
                <a:solidFill>
                  <a:schemeClr val="tx1"/>
                </a:solidFill>
              </a:rPr>
              <a:t> udaljenosti u strukturu se dodaje </a:t>
            </a:r>
            <a:r>
              <a:rPr lang="hr-HR" sz="2800" b="1" dirty="0" smtClean="0">
                <a:solidFill>
                  <a:schemeClr val="tx1"/>
                </a:solidFill>
              </a:rPr>
              <a:t>HUB</a:t>
            </a:r>
            <a:endParaRPr lang="hr-HR" sz="21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hr-HR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chemeClr val="tx1"/>
                </a:solidFill>
              </a:rPr>
              <a:t>kašnjenje signala </a:t>
            </a:r>
          </a:p>
          <a:p>
            <a:pPr lvl="1">
              <a:lnSpc>
                <a:spcPct val="90000"/>
              </a:lnSpc>
            </a:pPr>
            <a:r>
              <a:rPr lang="hr-HR" sz="2400" dirty="0" smtClean="0">
                <a:solidFill>
                  <a:schemeClr val="tx1"/>
                </a:solidFill>
              </a:rPr>
              <a:t>po metru kabla smije biti maksimalno </a:t>
            </a:r>
            <a:r>
              <a:rPr lang="hr-HR" sz="2400" dirty="0" smtClean="0">
                <a:solidFill>
                  <a:srgbClr val="FFFF00"/>
                </a:solidFill>
              </a:rPr>
              <a:t>5.2 ns</a:t>
            </a:r>
          </a:p>
          <a:p>
            <a:pPr lvl="1">
              <a:lnSpc>
                <a:spcPct val="90000"/>
              </a:lnSpc>
            </a:pPr>
            <a:r>
              <a:rPr lang="hr-HR" sz="2400" dirty="0" smtClean="0">
                <a:solidFill>
                  <a:srgbClr val="000000"/>
                </a:solidFill>
              </a:rPr>
              <a:t>treba dodati kašnjenje svakog HUB-a</a:t>
            </a:r>
          </a:p>
          <a:p>
            <a:pPr lvl="1">
              <a:lnSpc>
                <a:spcPct val="90000"/>
              </a:lnSpc>
            </a:pPr>
            <a:r>
              <a:rPr lang="hr-HR" sz="2400" dirty="0" smtClean="0">
                <a:solidFill>
                  <a:srgbClr val="000000"/>
                </a:solidFill>
              </a:rPr>
              <a:t>ukupno maksimalno </a:t>
            </a:r>
            <a:r>
              <a:rPr lang="hr-HR" sz="2400" dirty="0" smtClean="0">
                <a:solidFill>
                  <a:srgbClr val="FFFF00"/>
                </a:solidFill>
              </a:rPr>
              <a:t>26 ns</a:t>
            </a:r>
          </a:p>
          <a:p>
            <a:pPr>
              <a:lnSpc>
                <a:spcPct val="90000"/>
              </a:lnSpc>
            </a:pPr>
            <a:endParaRPr lang="hr-HR" sz="2800" dirty="0" smtClean="0">
              <a:solidFill>
                <a:schemeClr val="tx1"/>
              </a:solidFill>
            </a:endParaRPr>
          </a:p>
        </p:txBody>
      </p:sp>
      <p:sp>
        <p:nvSpPr>
          <p:cNvPr id="12292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38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&lt;title&gt;Brzine i udaljenosti&lt;/title&gt;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2035175" cy="381000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sz="4200" dirty="0" smtClean="0">
                <a:latin typeface="Calibri" pitchFamily="34" charset="0"/>
                <a:cs typeface="Tahoma" pitchFamily="34" charset="0"/>
              </a:rPr>
              <a:t>HUB</a:t>
            </a:r>
            <a:endParaRPr lang="hr-HR" sz="4200" dirty="0" smtClean="0">
              <a:cs typeface="Tahoma" pitchFamily="34" charset="0"/>
            </a:endParaRPr>
          </a:p>
        </p:txBody>
      </p:sp>
      <p:pic>
        <p:nvPicPr>
          <p:cNvPr id="13315" name="Picture 2" descr="USB_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857250"/>
            <a:ext cx="17589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slika_USB_udaljenost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2788" y="0"/>
            <a:ext cx="5638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87630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2000" dirty="0" smtClean="0">
                <a:solidFill>
                  <a:schemeClr val="tx1"/>
                </a:solidFill>
              </a:rPr>
              <a:t>služi za proširivanje</a:t>
            </a:r>
            <a:br>
              <a:rPr lang="hr-HR" sz="2000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 strukture</a:t>
            </a:r>
          </a:p>
          <a:p>
            <a:pPr lvl="1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pojačava signal</a:t>
            </a:r>
          </a:p>
          <a:p>
            <a:pPr lvl="1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ima više izlaza</a:t>
            </a:r>
          </a:p>
          <a:p>
            <a:pPr lvl="1">
              <a:lnSpc>
                <a:spcPct val="90000"/>
              </a:lnSpc>
            </a:pPr>
            <a:endParaRPr lang="hr-HR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000" dirty="0" smtClean="0">
                <a:solidFill>
                  <a:schemeClr val="tx1"/>
                </a:solidFill>
              </a:rPr>
              <a:t>HUB bez napajanja</a:t>
            </a:r>
          </a:p>
          <a:p>
            <a:pPr lvl="1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kada uređaji koji se priključuju na njega</a:t>
            </a:r>
          </a:p>
          <a:p>
            <a:pPr lvl="2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imaju vlastito napajanje</a:t>
            </a:r>
          </a:p>
          <a:p>
            <a:pPr lvl="2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ili ako troše jako malo </a:t>
            </a:r>
            <a:r>
              <a:rPr lang="hr-HR" sz="1800" dirty="0" smtClean="0">
                <a:solidFill>
                  <a:srgbClr val="FFFF00"/>
                </a:solidFill>
              </a:rPr>
              <a:t>(&lt; 100 mA</a:t>
            </a:r>
            <a:r>
              <a:rPr lang="hr-HR" sz="1800" dirty="0" smtClean="0">
                <a:solidFill>
                  <a:schemeClr val="tx1"/>
                </a:solidFill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miš, tipkovnica, </a:t>
            </a:r>
            <a:r>
              <a:rPr lang="hr-HR" sz="1600" dirty="0" err="1" smtClean="0">
                <a:solidFill>
                  <a:schemeClr val="tx1"/>
                </a:solidFill>
              </a:rPr>
              <a:t>joystick</a:t>
            </a:r>
            <a:endParaRPr lang="hr-HR" sz="16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hr-HR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000" dirty="0" smtClean="0">
                <a:solidFill>
                  <a:schemeClr val="tx1"/>
                </a:solidFill>
              </a:rPr>
              <a:t>HUB s napajanjem</a:t>
            </a:r>
          </a:p>
          <a:p>
            <a:pPr lvl="1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kada se spajaju uređaji koji </a:t>
            </a:r>
          </a:p>
          <a:p>
            <a:pPr lvl="2">
              <a:lnSpc>
                <a:spcPct val="90000"/>
              </a:lnSpc>
            </a:pPr>
            <a:r>
              <a:rPr lang="hr-HR" sz="1700" dirty="0" smtClean="0">
                <a:solidFill>
                  <a:schemeClr val="tx1"/>
                </a:solidFill>
              </a:rPr>
              <a:t>nemaju vlastito napajanje </a:t>
            </a:r>
          </a:p>
          <a:p>
            <a:pPr lvl="2">
              <a:lnSpc>
                <a:spcPct val="90000"/>
              </a:lnSpc>
            </a:pPr>
            <a:r>
              <a:rPr lang="hr-HR" sz="1700" dirty="0" smtClean="0">
                <a:solidFill>
                  <a:schemeClr val="tx1"/>
                </a:solidFill>
              </a:rPr>
              <a:t>te iz USB signalnih linija troše </a:t>
            </a:r>
            <a:r>
              <a:rPr lang="hr-HR" sz="1700" dirty="0" smtClean="0">
                <a:solidFill>
                  <a:srgbClr val="FFFF00"/>
                </a:solidFill>
              </a:rPr>
              <a:t>više od 100mA</a:t>
            </a:r>
          </a:p>
          <a:p>
            <a:pPr lvl="3">
              <a:lnSpc>
                <a:spcPct val="90000"/>
              </a:lnSpc>
            </a:pPr>
            <a:r>
              <a:rPr lang="hr-HR" sz="1500" dirty="0" smtClean="0">
                <a:solidFill>
                  <a:schemeClr val="tx1"/>
                </a:solidFill>
              </a:rPr>
              <a:t>printeri, skeneri, kamere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900" dirty="0" smtClean="0">
              <a:cs typeface="Tahoma" pitchFamily="34" charset="0"/>
            </a:endParaRP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 cstate="print"/>
          <a:srcRect t="8170"/>
          <a:stretch>
            <a:fillRect/>
          </a:stretch>
        </p:blipFill>
        <p:spPr bwMode="auto">
          <a:xfrm>
            <a:off x="6400800" y="3962400"/>
            <a:ext cx="258445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9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75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&lt;title&gt;HUB&lt;/title&gt;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90600"/>
          </a:xfrm>
        </p:spPr>
        <p:txBody>
          <a:bodyPr/>
          <a:lstStyle/>
          <a:p>
            <a:r>
              <a:rPr lang="hr-HR" dirty="0" smtClean="0"/>
              <a:t>Napon, struja, snaga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uređaji iz jednog USB priključka (</a:t>
            </a:r>
            <a:r>
              <a:rPr lang="hr-HR" dirty="0" err="1" smtClean="0"/>
              <a:t>hosta</a:t>
            </a:r>
            <a:r>
              <a:rPr lang="hr-HR" dirty="0" smtClean="0"/>
              <a:t>) </a:t>
            </a:r>
          </a:p>
          <a:p>
            <a:pPr lvl="1"/>
            <a:r>
              <a:rPr lang="hr-HR" dirty="0" smtClean="0"/>
              <a:t>ne smiju trošiti više od 100 mA</a:t>
            </a:r>
          </a:p>
          <a:p>
            <a:pPr lvl="1"/>
            <a:r>
              <a:rPr lang="hr-HR" dirty="0" smtClean="0"/>
              <a:t>osim ako se ne dogovore “digitalno”</a:t>
            </a:r>
          </a:p>
          <a:p>
            <a:endParaRPr lang="hr-HR" i="1" dirty="0" smtClean="0"/>
          </a:p>
          <a:p>
            <a:r>
              <a:rPr lang="en-US" i="1" dirty="0" smtClean="0"/>
              <a:t>USB Battery Charging Specification </a:t>
            </a:r>
            <a:r>
              <a:rPr lang="hr-HR" sz="2400" i="1" dirty="0" smtClean="0"/>
              <a:t>(</a:t>
            </a:r>
            <a:r>
              <a:rPr lang="en-US" sz="2400" i="1" dirty="0" smtClean="0"/>
              <a:t>Rev 1.1</a:t>
            </a:r>
            <a:r>
              <a:rPr lang="en-US" sz="2400" dirty="0" smtClean="0"/>
              <a:t> 2007)</a:t>
            </a:r>
            <a:endParaRPr lang="hr-HR" dirty="0" smtClean="0"/>
          </a:p>
          <a:p>
            <a:pPr lvl="1"/>
            <a:r>
              <a:rPr lang="hr-HR" dirty="0" smtClean="0"/>
              <a:t>daje do 500 mA na 5V</a:t>
            </a:r>
          </a:p>
          <a:p>
            <a:pPr lvl="1"/>
            <a:r>
              <a:rPr lang="hr-HR" dirty="0" smtClean="0"/>
              <a:t>do 1.5 A na 3.6</a:t>
            </a:r>
          </a:p>
          <a:p>
            <a:pPr lvl="1"/>
            <a:r>
              <a:rPr lang="hr-HR" dirty="0" smtClean="0"/>
              <a:t>spušta napon kako struja raste</a:t>
            </a:r>
          </a:p>
          <a:p>
            <a:pPr lvl="1"/>
            <a:r>
              <a:rPr lang="hr-HR" dirty="0" smtClean="0"/>
              <a:t>potpuno ugasi izvor </a:t>
            </a:r>
          </a:p>
          <a:p>
            <a:pPr lvl="2"/>
            <a:r>
              <a:rPr lang="hr-HR" dirty="0" smtClean="0"/>
              <a:t>ako se pokuša povući previše struje</a:t>
            </a:r>
          </a:p>
          <a:p>
            <a:pPr lvl="1"/>
            <a:r>
              <a:rPr lang="hr-HR" dirty="0" smtClean="0"/>
              <a:t>apsolutno ograničenje je 5 A</a:t>
            </a:r>
          </a:p>
          <a:p>
            <a:pPr lvl="1"/>
            <a:r>
              <a:rPr lang="hr-HR" dirty="0" smtClean="0"/>
              <a:t>USB 2.0 A konektor fizički dozvoljava 1.5 A</a:t>
            </a:r>
          </a:p>
          <a:p>
            <a:endParaRPr lang="hr-HR" dirty="0" smtClean="0"/>
          </a:p>
          <a:p>
            <a:r>
              <a:rPr lang="hr-HR" dirty="0" smtClean="0"/>
              <a:t>USB Power </a:t>
            </a:r>
            <a:r>
              <a:rPr lang="hr-HR" dirty="0" err="1" smtClean="0"/>
              <a:t>Delivery</a:t>
            </a:r>
            <a:r>
              <a:rPr lang="hr-HR" dirty="0" smtClean="0"/>
              <a:t> </a:t>
            </a:r>
            <a:r>
              <a:rPr lang="hr-HR" sz="2400" dirty="0" smtClean="0"/>
              <a:t>(2012)</a:t>
            </a:r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240" y="2971800"/>
            <a:ext cx="37947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zicka_to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42862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Logicka_to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838200"/>
            <a:ext cx="417443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3719512" cy="307975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sz="4000" dirty="0" smtClean="0">
                <a:latin typeface="Calibri" pitchFamily="34" charset="0"/>
                <a:cs typeface="Tahoma" pitchFamily="34" charset="0"/>
              </a:rPr>
              <a:t>Topologija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52400" y="4343400"/>
            <a:ext cx="47148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defRPr/>
            </a:pPr>
            <a:r>
              <a:rPr lang="hr-HR" sz="1800" b="1" dirty="0">
                <a:latin typeface="+mj-lt"/>
              </a:rPr>
              <a:t>FIZIČKA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  <a:defRPr/>
            </a:pPr>
            <a:r>
              <a:rPr lang="hr-HR" sz="1800" dirty="0">
                <a:latin typeface="+mj-lt"/>
              </a:rPr>
              <a:t>slojevita zvijezda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  <a:defRPr/>
            </a:pPr>
            <a:r>
              <a:rPr lang="hr-HR" sz="1800" dirty="0">
                <a:latin typeface="+mj-lt"/>
              </a:rPr>
              <a:t>na vrhu strukture </a:t>
            </a:r>
            <a:r>
              <a:rPr lang="hr-HR" sz="1800" dirty="0" err="1">
                <a:latin typeface="+mj-lt"/>
              </a:rPr>
              <a:t>root</a:t>
            </a:r>
            <a:r>
              <a:rPr lang="hr-HR" sz="1800" dirty="0">
                <a:latin typeface="+mj-lt"/>
              </a:rPr>
              <a:t> HUB s </a:t>
            </a:r>
            <a:r>
              <a:rPr lang="hr-HR" sz="1800" dirty="0" err="1">
                <a:latin typeface="+mj-lt"/>
              </a:rPr>
              <a:t>kontrolerom</a:t>
            </a:r>
            <a:endParaRPr lang="hr-HR" sz="1800" dirty="0">
              <a:latin typeface="+mj-lt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" pitchFamily="2" charset="2"/>
              <a:buChar char="§"/>
              <a:defRPr/>
            </a:pPr>
            <a:r>
              <a:rPr lang="hr-HR" sz="1600" dirty="0">
                <a:latin typeface="+mj-lt"/>
              </a:rPr>
              <a:t>na jedan </a:t>
            </a:r>
            <a:r>
              <a:rPr lang="hr-HR" sz="1600" dirty="0" err="1">
                <a:latin typeface="+mj-lt"/>
              </a:rPr>
              <a:t>kontroler</a:t>
            </a:r>
            <a:r>
              <a:rPr lang="hr-HR" sz="1600" dirty="0">
                <a:latin typeface="+mj-lt"/>
              </a:rPr>
              <a:t> </a:t>
            </a:r>
            <a:r>
              <a:rPr lang="hr-HR" sz="1600" dirty="0">
                <a:solidFill>
                  <a:srgbClr val="FFFF00"/>
                </a:solidFill>
                <a:latin typeface="+mj-lt"/>
              </a:rPr>
              <a:t>do 127 </a:t>
            </a:r>
            <a:r>
              <a:rPr lang="hr-HR" sz="1600" dirty="0">
                <a:latin typeface="+mj-lt"/>
              </a:rPr>
              <a:t>USB uređaja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495800" y="4343400"/>
            <a:ext cx="4648200" cy="22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</a:pPr>
            <a:r>
              <a:rPr lang="hr-HR" sz="1800" b="1" dirty="0">
                <a:latin typeface="+mj-lt"/>
              </a:rPr>
              <a:t>LOGIČKA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1800" dirty="0" err="1">
                <a:latin typeface="+mj-lt"/>
              </a:rPr>
              <a:t>host</a:t>
            </a:r>
            <a:r>
              <a:rPr lang="hr-HR" sz="1800" dirty="0">
                <a:latin typeface="+mj-lt"/>
              </a:rPr>
              <a:t> ‘vidi’ uređaje </a:t>
            </a:r>
          </a:p>
          <a:p>
            <a:pPr marL="7302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1600" dirty="0">
                <a:latin typeface="+mj-lt"/>
              </a:rPr>
              <a:t>kao da su izravno spojeni na njega</a:t>
            </a:r>
          </a:p>
          <a:p>
            <a:pPr marL="7302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1600" dirty="0" smtClean="0">
                <a:latin typeface="+mj-lt"/>
              </a:rPr>
              <a:t>ostaje ‘svjestan</a:t>
            </a:r>
            <a:r>
              <a:rPr lang="hr-HR" sz="1600" dirty="0">
                <a:latin typeface="+mj-lt"/>
              </a:rPr>
              <a:t>’ fizičke topologije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1800" dirty="0">
                <a:latin typeface="+mj-lt"/>
              </a:rPr>
              <a:t>ako se </a:t>
            </a:r>
            <a:r>
              <a:rPr lang="hr-HR" sz="1800" dirty="0" err="1">
                <a:latin typeface="+mj-lt"/>
              </a:rPr>
              <a:t>hub</a:t>
            </a:r>
            <a:r>
              <a:rPr lang="hr-HR" sz="1800" dirty="0">
                <a:latin typeface="+mj-lt"/>
              </a:rPr>
              <a:t> ukloni</a:t>
            </a:r>
          </a:p>
          <a:p>
            <a:pPr marL="7302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1600" dirty="0">
                <a:latin typeface="+mj-lt"/>
              </a:rPr>
              <a:t>svi uređaji spojeni preko njega nestaju iz perspektive logičke topologije </a:t>
            </a:r>
          </a:p>
        </p:txBody>
      </p:sp>
      <p:sp>
        <p:nvSpPr>
          <p:cNvPr id="14343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01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&lt;title&gt;Topologija&lt;/title&gt;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85800"/>
            <a:ext cx="8991600" cy="5943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hr-HR" sz="2400" b="1" i="1" dirty="0" err="1" smtClean="0">
                <a:solidFill>
                  <a:schemeClr val="tx1"/>
                </a:solidFill>
              </a:rPr>
              <a:t>endpoint</a:t>
            </a:r>
            <a:endParaRPr lang="hr-HR" sz="2400" b="1" i="1" dirty="0" smtClean="0">
              <a:solidFill>
                <a:schemeClr val="tx1"/>
              </a:solidFill>
            </a:endParaRPr>
          </a:p>
          <a:p>
            <a:pPr lvl="1"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predstavlja kraj komunikacijskog toka između </a:t>
            </a:r>
            <a:r>
              <a:rPr lang="hr-HR" sz="2000" i="1" dirty="0" err="1" smtClean="0">
                <a:solidFill>
                  <a:schemeClr val="tx1"/>
                </a:solidFill>
              </a:rPr>
              <a:t>host</a:t>
            </a:r>
            <a:r>
              <a:rPr lang="hr-HR" sz="2000" dirty="0" smtClean="0">
                <a:solidFill>
                  <a:schemeClr val="tx1"/>
                </a:solidFill>
              </a:rPr>
              <a:t>-a i uređaja (</a:t>
            </a:r>
            <a:r>
              <a:rPr lang="hr-HR" sz="2000" dirty="0" err="1" smtClean="0">
                <a:solidFill>
                  <a:schemeClr val="tx1"/>
                </a:solidFill>
              </a:rPr>
              <a:t>port</a:t>
            </a:r>
            <a:r>
              <a:rPr lang="hr-HR" sz="20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svi USB uređaji imaju </a:t>
            </a:r>
            <a:r>
              <a:rPr lang="hr-HR" sz="2000" b="1" i="1" dirty="0" err="1" smtClean="0">
                <a:solidFill>
                  <a:schemeClr val="tx1"/>
                </a:solidFill>
              </a:rPr>
              <a:t>endpoint</a:t>
            </a:r>
            <a:r>
              <a:rPr lang="hr-HR" sz="2000" b="1" dirty="0" smtClean="0">
                <a:solidFill>
                  <a:schemeClr val="tx1"/>
                </a:solidFill>
              </a:rPr>
              <a:t> 0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za prijenos informacija kod konfiguracije tek priključenog USB uređaja</a:t>
            </a:r>
          </a:p>
          <a:p>
            <a:pPr lvl="1"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jednosmjerna komunikacija</a:t>
            </a:r>
          </a:p>
          <a:p>
            <a:pPr>
              <a:spcBef>
                <a:spcPts val="400"/>
              </a:spcBef>
            </a:pPr>
            <a:r>
              <a:rPr lang="hr-HR" sz="2400" b="1" dirty="0" smtClean="0">
                <a:solidFill>
                  <a:schemeClr val="tx1"/>
                </a:solidFill>
              </a:rPr>
              <a:t>pipe</a:t>
            </a:r>
          </a:p>
          <a:p>
            <a:pPr lvl="1"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veza između USB uređaja i </a:t>
            </a:r>
            <a:r>
              <a:rPr lang="hr-HR" sz="2000" i="1" dirty="0" err="1" smtClean="0">
                <a:solidFill>
                  <a:schemeClr val="tx1"/>
                </a:solidFill>
              </a:rPr>
              <a:t>endpoint</a:t>
            </a:r>
            <a:r>
              <a:rPr lang="hr-HR" sz="2000" dirty="0" smtClean="0">
                <a:solidFill>
                  <a:schemeClr val="tx1"/>
                </a:solidFill>
              </a:rPr>
              <a:t>-a (</a:t>
            </a:r>
            <a:r>
              <a:rPr lang="hr-HR" sz="2000" dirty="0" err="1" smtClean="0">
                <a:solidFill>
                  <a:schemeClr val="tx1"/>
                </a:solidFill>
              </a:rPr>
              <a:t>software</a:t>
            </a:r>
            <a:r>
              <a:rPr lang="hr-HR" sz="20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400"/>
              </a:spcBef>
            </a:pPr>
            <a:r>
              <a:rPr lang="hr-HR" sz="2400" b="1" dirty="0" smtClean="0">
                <a:solidFill>
                  <a:schemeClr val="tx1"/>
                </a:solidFill>
              </a:rPr>
              <a:t>prijenos</a:t>
            </a:r>
            <a:r>
              <a:rPr lang="hr-HR" sz="2400" dirty="0" smtClean="0">
                <a:solidFill>
                  <a:schemeClr val="tx1"/>
                </a:solidFill>
              </a:rPr>
              <a:t> podataka je </a:t>
            </a:r>
            <a:r>
              <a:rPr lang="hr-HR" sz="2400" b="1" dirty="0" smtClean="0">
                <a:solidFill>
                  <a:schemeClr val="tx1"/>
                </a:solidFill>
              </a:rPr>
              <a:t>između</a:t>
            </a:r>
            <a:r>
              <a:rPr lang="hr-HR" sz="2400" dirty="0" smtClean="0">
                <a:solidFill>
                  <a:schemeClr val="tx1"/>
                </a:solidFill>
              </a:rPr>
              <a:t> memorijskog </a:t>
            </a:r>
            <a:r>
              <a:rPr lang="hr-HR" sz="2400" b="1" dirty="0" smtClean="0">
                <a:solidFill>
                  <a:schemeClr val="tx1"/>
                </a:solidFill>
              </a:rPr>
              <a:t>spremnika</a:t>
            </a:r>
            <a:r>
              <a:rPr lang="hr-HR" sz="2400" dirty="0" smtClean="0">
                <a:solidFill>
                  <a:schemeClr val="tx1"/>
                </a:solidFill>
              </a:rPr>
              <a:t> na </a:t>
            </a:r>
            <a:r>
              <a:rPr lang="hr-HR" sz="2400" i="1" dirty="0" err="1" smtClean="0">
                <a:solidFill>
                  <a:schemeClr val="tx1"/>
                </a:solidFill>
              </a:rPr>
              <a:t>host</a:t>
            </a:r>
            <a:r>
              <a:rPr lang="hr-HR" sz="2400" dirty="0" smtClean="0">
                <a:solidFill>
                  <a:schemeClr val="tx1"/>
                </a:solidFill>
              </a:rPr>
              <a:t>-u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i </a:t>
            </a:r>
            <a:r>
              <a:rPr lang="hr-HR" sz="2400" b="1" i="1" dirty="0" err="1" smtClean="0">
                <a:solidFill>
                  <a:schemeClr val="tx1"/>
                </a:solidFill>
              </a:rPr>
              <a:t>endpoint</a:t>
            </a:r>
            <a:r>
              <a:rPr lang="hr-HR" sz="2400" b="1" dirty="0" smtClean="0">
                <a:solidFill>
                  <a:schemeClr val="tx1"/>
                </a:solidFill>
              </a:rPr>
              <a:t>-a </a:t>
            </a:r>
            <a:r>
              <a:rPr lang="hr-HR" sz="2400" dirty="0" smtClean="0">
                <a:solidFill>
                  <a:schemeClr val="tx1"/>
                </a:solidFill>
              </a:rPr>
              <a:t>na USB uređaju</a:t>
            </a:r>
          </a:p>
          <a:p>
            <a:pPr>
              <a:spcBef>
                <a:spcPts val="400"/>
              </a:spcBef>
            </a:pPr>
            <a:r>
              <a:rPr lang="hr-HR" sz="2400" dirty="0" smtClean="0">
                <a:solidFill>
                  <a:schemeClr val="tx1"/>
                </a:solidFill>
              </a:rPr>
              <a:t>podaci se prenose kao </a:t>
            </a:r>
            <a:r>
              <a:rPr lang="hr-HR" sz="2400" b="1" dirty="0" smtClean="0">
                <a:solidFill>
                  <a:schemeClr val="tx1"/>
                </a:solidFill>
              </a:rPr>
              <a:t>paketi</a:t>
            </a:r>
          </a:p>
          <a:p>
            <a:pPr>
              <a:spcBef>
                <a:spcPts val="400"/>
              </a:spcBef>
            </a:pPr>
            <a:r>
              <a:rPr lang="hr-HR" sz="2400" dirty="0" smtClean="0">
                <a:solidFill>
                  <a:schemeClr val="tx1"/>
                </a:solidFill>
              </a:rPr>
              <a:t>postoje </a:t>
            </a:r>
            <a:r>
              <a:rPr lang="hr-HR" sz="2400" b="1" dirty="0" smtClean="0">
                <a:solidFill>
                  <a:schemeClr val="tx1"/>
                </a:solidFill>
              </a:rPr>
              <a:t>4 vrste prijenosa</a:t>
            </a:r>
          </a:p>
          <a:p>
            <a:pPr lvl="1">
              <a:spcBef>
                <a:spcPts val="400"/>
              </a:spcBef>
            </a:pPr>
            <a:r>
              <a:rPr lang="hr-HR" sz="2000" b="1" dirty="0" smtClean="0">
                <a:solidFill>
                  <a:schemeClr val="tx1"/>
                </a:solidFill>
              </a:rPr>
              <a:t>Kontrolni, </a:t>
            </a:r>
            <a:r>
              <a:rPr lang="hr-HR" sz="2000" b="1" dirty="0" err="1" smtClean="0">
                <a:solidFill>
                  <a:schemeClr val="tx1"/>
                </a:solidFill>
              </a:rPr>
              <a:t>Izokroni</a:t>
            </a:r>
            <a:r>
              <a:rPr lang="hr-HR" sz="2000" dirty="0" smtClean="0">
                <a:solidFill>
                  <a:schemeClr val="tx1"/>
                </a:solidFill>
              </a:rPr>
              <a:t>, </a:t>
            </a:r>
            <a:r>
              <a:rPr lang="hr-HR" sz="2000" b="1" dirty="0" smtClean="0">
                <a:solidFill>
                  <a:schemeClr val="tx1"/>
                </a:solidFill>
              </a:rPr>
              <a:t>Prekidni</a:t>
            </a:r>
            <a:r>
              <a:rPr lang="hr-HR" sz="2000" dirty="0" smtClean="0">
                <a:solidFill>
                  <a:schemeClr val="tx1"/>
                </a:solidFill>
              </a:rPr>
              <a:t> , </a:t>
            </a:r>
            <a:r>
              <a:rPr lang="hr-HR" sz="2000" b="1" dirty="0" smtClean="0">
                <a:solidFill>
                  <a:schemeClr val="tx1"/>
                </a:solidFill>
              </a:rPr>
              <a:t>Masovni</a:t>
            </a:r>
            <a:endParaRPr lang="hr-HR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hr-HR" sz="2400" b="1" dirty="0" smtClean="0">
                <a:solidFill>
                  <a:schemeClr val="tx1"/>
                </a:solidFill>
              </a:rPr>
              <a:t>Enumeracija</a:t>
            </a:r>
          </a:p>
          <a:p>
            <a:pPr lvl="1"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proces dodjeljivanja </a:t>
            </a:r>
            <a:r>
              <a:rPr lang="hr-HR" sz="2000" b="1" dirty="0" smtClean="0">
                <a:solidFill>
                  <a:schemeClr val="tx1"/>
                </a:solidFill>
              </a:rPr>
              <a:t>7-bitne adrese </a:t>
            </a:r>
            <a:r>
              <a:rPr lang="hr-HR" sz="2000" dirty="0" smtClean="0">
                <a:solidFill>
                  <a:schemeClr val="tx1"/>
                </a:solidFill>
              </a:rPr>
              <a:t>uređaju kod priključenja na </a:t>
            </a:r>
            <a:r>
              <a:rPr lang="hr-HR" sz="2000" i="1" dirty="0" err="1" smtClean="0">
                <a:solidFill>
                  <a:schemeClr val="tx1"/>
                </a:solidFill>
              </a:rPr>
              <a:t>host</a:t>
            </a:r>
            <a:endParaRPr lang="hr-HR" sz="2000" i="1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hr-HR" sz="2400" i="1" dirty="0" smtClean="0">
                <a:solidFill>
                  <a:schemeClr val="tx1"/>
                </a:solidFill>
              </a:rPr>
              <a:t>Transfer Management</a:t>
            </a:r>
          </a:p>
          <a:p>
            <a:pPr lvl="1">
              <a:spcBef>
                <a:spcPts val="400"/>
              </a:spcBef>
            </a:pPr>
            <a:r>
              <a:rPr lang="hr-HR" sz="2000" b="1" dirty="0" smtClean="0">
                <a:solidFill>
                  <a:schemeClr val="tx1"/>
                </a:solidFill>
              </a:rPr>
              <a:t>zauzimanje</a:t>
            </a:r>
            <a:r>
              <a:rPr lang="hr-HR" sz="2000" dirty="0" smtClean="0">
                <a:solidFill>
                  <a:schemeClr val="tx1"/>
                </a:solidFill>
              </a:rPr>
              <a:t> određene </a:t>
            </a:r>
            <a:r>
              <a:rPr lang="hr-HR" sz="2000" b="1" dirty="0" smtClean="0">
                <a:solidFill>
                  <a:schemeClr val="tx1"/>
                </a:solidFill>
              </a:rPr>
              <a:t>širine pojasa </a:t>
            </a:r>
            <a:r>
              <a:rPr lang="hr-HR" sz="2000" dirty="0" smtClean="0">
                <a:solidFill>
                  <a:schemeClr val="tx1"/>
                </a:solidFill>
              </a:rPr>
              <a:t>prije prijenosa podataka</a:t>
            </a:r>
          </a:p>
          <a:p>
            <a:pPr lvl="2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između </a:t>
            </a:r>
            <a:r>
              <a:rPr lang="hr-HR" sz="1800" i="1" dirty="0" err="1" smtClean="0">
                <a:solidFill>
                  <a:schemeClr val="tx1"/>
                </a:solidFill>
              </a:rPr>
              <a:t>host</a:t>
            </a:r>
            <a:r>
              <a:rPr lang="hr-HR" sz="1800" i="1" dirty="0" smtClean="0">
                <a:solidFill>
                  <a:schemeClr val="tx1"/>
                </a:solidFill>
              </a:rPr>
              <a:t>-</a:t>
            </a:r>
            <a:r>
              <a:rPr lang="hr-HR" sz="1800" dirty="0" smtClean="0">
                <a:solidFill>
                  <a:schemeClr val="tx1"/>
                </a:solidFill>
              </a:rPr>
              <a:t>a i uređaja</a:t>
            </a:r>
          </a:p>
          <a:p>
            <a:pPr lvl="2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ovisi o vrsti prijenosa</a:t>
            </a:r>
            <a:endParaRPr lang="hr-HR" sz="1500" dirty="0" smtClean="0">
              <a:cs typeface="Tahoma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35824" y="54591"/>
            <a:ext cx="2286000" cy="498475"/>
          </a:xfrm>
        </p:spPr>
        <p:txBody>
          <a:bodyPr lIns="0" tIns="45720" rIns="0" bIns="0" anchor="b"/>
          <a:lstStyle/>
          <a:p>
            <a:pPr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Protokol</a:t>
            </a:r>
            <a:endParaRPr lang="hr-HR" dirty="0" smtClean="0">
              <a:cs typeface="Tahoma" pitchFamily="34" charset="0"/>
            </a:endParaRPr>
          </a:p>
        </p:txBody>
      </p:sp>
      <p:pic>
        <p:nvPicPr>
          <p:cNvPr id="15365" name="Picture 5" descr="pipe_end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76600"/>
            <a:ext cx="2371725" cy="17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3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&lt;title&gt;Protokol&lt;/title&gt;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04800" y="685800"/>
            <a:ext cx="3455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eaLnBrk="1" hangingPunct="1"/>
            <a:endParaRPr lang="hr-HR" sz="2800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04800" y="3352800"/>
            <a:ext cx="3455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eaLnBrk="1" hangingPunct="1"/>
            <a:endParaRPr lang="hr-HR" sz="2800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8200"/>
          </a:xfrm>
        </p:spPr>
        <p:txBody>
          <a:bodyPr/>
          <a:lstStyle/>
          <a:p>
            <a:r>
              <a:rPr lang="hr-HR" sz="4000" dirty="0" smtClean="0"/>
              <a:t>Vrste prijenosa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3500" b="1" dirty="0" smtClean="0">
                <a:solidFill>
                  <a:srgbClr val="FFFF00"/>
                </a:solidFill>
                <a:cs typeface="Tahoma" pitchFamily="34" charset="0"/>
              </a:rPr>
              <a:t>Kontrolni prijenos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prijenos </a:t>
            </a:r>
            <a:r>
              <a:rPr lang="hr-HR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bez gubitka 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informacija</a:t>
            </a:r>
          </a:p>
          <a:p>
            <a:pPr marL="730250" lvl="1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400" dirty="0" smtClean="0">
                <a:solidFill>
                  <a:srgbClr val="000000"/>
                </a:solidFill>
                <a:cs typeface="Arial" pitchFamily="34" charset="0"/>
              </a:rPr>
              <a:t>kod konfiguracije novo priključenog USB uređaja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koristi ga USB sistemski </a:t>
            </a:r>
            <a:r>
              <a:rPr lang="hr-HR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software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na </a:t>
            </a:r>
            <a:r>
              <a:rPr lang="hr-HR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host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-u </a:t>
            </a:r>
            <a:endParaRPr lang="hr-HR" dirty="0" smtClean="0">
              <a:solidFill>
                <a:srgbClr val="000000"/>
              </a:solidFill>
              <a:cs typeface="Arial" pitchFamily="34" charset="0"/>
            </a:endParaRPr>
          </a:p>
          <a:p>
            <a:pPr marL="730250" lvl="1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400" dirty="0" smtClean="0">
                <a:solidFill>
                  <a:srgbClr val="000000"/>
                </a:solidFill>
                <a:cs typeface="Arial" pitchFamily="34" charset="0"/>
              </a:rPr>
              <a:t>za pribavljanje, konfiguraciju i izdavanje nekih naredbi USB uređaju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najčešći prijenos </a:t>
            </a:r>
            <a:r>
              <a:rPr lang="hr-HR" i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endpoint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-om 0</a:t>
            </a:r>
          </a:p>
          <a:p>
            <a:pPr marL="273050" indent="-273050">
              <a:buClr>
                <a:srgbClr val="003366"/>
              </a:buClr>
              <a:buSzPct val="95000"/>
              <a:buNone/>
            </a:pPr>
            <a:endParaRPr lang="hr-HR" sz="3500" dirty="0" smtClean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  <a:p>
            <a:pPr marL="273050" indent="-273050">
              <a:buClr>
                <a:srgbClr val="003366"/>
              </a:buClr>
              <a:buSzPct val="95000"/>
              <a:buNone/>
            </a:pPr>
            <a:r>
              <a:rPr lang="hr-HR" sz="3500" b="1" dirty="0" err="1" smtClean="0">
                <a:solidFill>
                  <a:srgbClr val="FFFF00"/>
                </a:solidFill>
                <a:cs typeface="Tahoma" pitchFamily="34" charset="0"/>
              </a:rPr>
              <a:t>Izokroni</a:t>
            </a:r>
            <a:r>
              <a:rPr lang="hr-HR" sz="3500" b="1" dirty="0" smtClean="0">
                <a:solidFill>
                  <a:srgbClr val="FFFF00"/>
                </a:solidFill>
                <a:cs typeface="Tahoma" pitchFamily="34" charset="0"/>
              </a:rPr>
              <a:t> prijenos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zahtijeva garantiranu širinu pojasa tijekom prijenosa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koristi se za prijenos paketa </a:t>
            </a:r>
            <a:r>
              <a:rPr lang="hr-HR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 stvarnom vremenu 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hr-HR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real-time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730250" lvl="1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400" dirty="0" smtClean="0">
                <a:solidFill>
                  <a:srgbClr val="000000"/>
                </a:solidFill>
                <a:cs typeface="Arial" pitchFamily="34" charset="0"/>
              </a:rPr>
              <a:t>audio i video prijenos</a:t>
            </a:r>
          </a:p>
          <a:p>
            <a:pPr marL="1130300" lvl="2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npr. USB slušalice i mikrofon</a:t>
            </a:r>
          </a:p>
          <a:p>
            <a:pPr marL="730250" lvl="1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400" dirty="0" smtClean="0">
                <a:solidFill>
                  <a:srgbClr val="000000"/>
                </a:solidFill>
                <a:cs typeface="Arial" pitchFamily="34" charset="0"/>
              </a:rPr>
              <a:t>ima CRC algoritam</a:t>
            </a:r>
          </a:p>
          <a:p>
            <a:pPr marL="730250" lvl="1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400" b="1" dirty="0" smtClean="0">
                <a:solidFill>
                  <a:srgbClr val="000000"/>
                </a:solidFill>
                <a:cs typeface="Arial" pitchFamily="34" charset="0"/>
              </a:rPr>
              <a:t>nije moguće ponovno </a:t>
            </a:r>
            <a:r>
              <a:rPr lang="hr-HR" sz="2400" dirty="0" smtClean="0">
                <a:solidFill>
                  <a:srgbClr val="000000"/>
                </a:solidFill>
                <a:cs typeface="Arial" pitchFamily="34" charset="0"/>
              </a:rPr>
              <a:t>slanje u slučaju pogreške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važnije za prijenos podataka “</a:t>
            </a:r>
            <a:r>
              <a:rPr lang="hr-HR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on time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”</a:t>
            </a: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dirty="0" smtClean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  <a:p>
            <a:pPr marL="273050" indent="-273050"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6391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19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&lt;title&gt;Vrste prijenosa&lt;/title&gt;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r>
              <a:rPr lang="hr-HR" sz="4000" dirty="0" smtClean="0"/>
              <a:t>Vrste prijenosa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6172200"/>
          </a:xfrm>
        </p:spPr>
        <p:txBody>
          <a:bodyPr>
            <a:normAutofit/>
          </a:bodyPr>
          <a:lstStyle/>
          <a:p>
            <a:pPr marL="330200" indent="-273050">
              <a:spcBef>
                <a:spcPts val="400"/>
              </a:spcBef>
              <a:buClr>
                <a:srgbClr val="003366"/>
              </a:buClr>
              <a:buSzPct val="95000"/>
              <a:buNone/>
            </a:pPr>
            <a:r>
              <a:rPr lang="hr-HR" sz="2800" b="1" dirty="0" smtClean="0">
                <a:solidFill>
                  <a:srgbClr val="FFFF00"/>
                </a:solidFill>
                <a:cs typeface="Tahoma" pitchFamily="34" charset="0"/>
              </a:rPr>
              <a:t>Prekidni prijenos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na ovaj način </a:t>
            </a:r>
            <a:r>
              <a:rPr lang="hr-HR" sz="2000" dirty="0" err="1" smtClean="0">
                <a:solidFill>
                  <a:srgbClr val="000000"/>
                </a:solidFill>
                <a:cs typeface="Arial" pitchFamily="34" charset="0"/>
              </a:rPr>
              <a:t>host</a:t>
            </a: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 provjerava ima li priključeni uređaj </a:t>
            </a:r>
            <a:b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neke podatke za prenijeti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i="1" dirty="0" err="1" smtClean="0">
                <a:solidFill>
                  <a:srgbClr val="000000"/>
                </a:solidFill>
                <a:cs typeface="Arial" pitchFamily="34" charset="0"/>
              </a:rPr>
              <a:t>host</a:t>
            </a: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 radi “</a:t>
            </a:r>
            <a:r>
              <a:rPr lang="hr-HR" sz="2000" dirty="0" err="1" smtClean="0">
                <a:solidFill>
                  <a:srgbClr val="000000"/>
                </a:solidFill>
                <a:cs typeface="Arial" pitchFamily="34" charset="0"/>
              </a:rPr>
              <a:t>polling</a:t>
            </a: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” (prozivanje) svakih [1,255] ms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prijenos malih količina podataka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npr. miš, </a:t>
            </a:r>
            <a:r>
              <a:rPr lang="hr-HR" sz="2000" dirty="0" err="1" smtClean="0">
                <a:solidFill>
                  <a:srgbClr val="000000"/>
                </a:solidFill>
                <a:cs typeface="Arial" pitchFamily="34" charset="0"/>
              </a:rPr>
              <a:t>joystick</a:t>
            </a: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, tipkovnica</a:t>
            </a:r>
          </a:p>
          <a:p>
            <a:pPr marL="330200" indent="-273050">
              <a:spcBef>
                <a:spcPts val="400"/>
              </a:spcBef>
              <a:buClr>
                <a:srgbClr val="003366"/>
              </a:buClr>
              <a:buSzPct val="95000"/>
              <a:buNone/>
            </a:pPr>
            <a:endParaRPr lang="hr-HR" sz="1600" b="1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30200" indent="-273050">
              <a:spcBef>
                <a:spcPts val="400"/>
              </a:spcBef>
              <a:buClr>
                <a:srgbClr val="003366"/>
              </a:buClr>
              <a:buSzPct val="95000"/>
              <a:buNone/>
            </a:pPr>
            <a:r>
              <a:rPr lang="hr-HR" sz="2800" b="1" dirty="0" smtClean="0">
                <a:solidFill>
                  <a:srgbClr val="FFFF00"/>
                </a:solidFill>
                <a:cs typeface="Tahoma" pitchFamily="34" charset="0"/>
              </a:rPr>
              <a:t>Masovni prijenos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za prijenos velike količine podataka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prijenos bez gubitka informacija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CRC algoritam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b="1" dirty="0" smtClean="0">
                <a:solidFill>
                  <a:srgbClr val="000000"/>
                </a:solidFill>
                <a:cs typeface="Arial" pitchFamily="34" charset="0"/>
              </a:rPr>
              <a:t>moguće ponovno </a:t>
            </a: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slanje u slučaju pogreške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kada se garantira potpuni prijenos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npr. printeri, skeneri</a:t>
            </a:r>
          </a:p>
          <a:p>
            <a:pPr marL="273050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dozvoljava kašnjenje u prijenosu</a:t>
            </a:r>
          </a:p>
          <a:p>
            <a:pPr marL="730250" lvl="1" indent="-273050">
              <a:spcBef>
                <a:spcPts val="4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 smtClean="0">
                <a:solidFill>
                  <a:srgbClr val="000000"/>
                </a:solidFill>
                <a:cs typeface="Arial" pitchFamily="34" charset="0"/>
              </a:rPr>
              <a:t>uz uvjet da se svi podaci na kraju prenesu, bez greške</a:t>
            </a:r>
          </a:p>
        </p:txBody>
      </p:sp>
      <p:sp>
        <p:nvSpPr>
          <p:cNvPr id="17415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19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&lt;title&gt;Vrste prijenosa&lt;/title&gt;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3505200"/>
            <a:ext cx="3200400" cy="928688"/>
          </a:xfrm>
        </p:spPr>
        <p:txBody>
          <a:bodyPr lIns="0" tIns="45720" rIns="0" bIns="0" anchor="b"/>
          <a:lstStyle/>
          <a:p>
            <a:pPr eaLnBrk="1" hangingPunct="1"/>
            <a:r>
              <a:rPr lang="hr-HR" sz="8000" b="1" dirty="0" smtClean="0">
                <a:latin typeface="Calibri" pitchFamily="34" charset="0"/>
                <a:cs typeface="Tahoma" pitchFamily="34" charset="0"/>
              </a:rPr>
              <a:t>USB</a:t>
            </a:r>
          </a:p>
        </p:txBody>
      </p:sp>
      <p:sp>
        <p:nvSpPr>
          <p:cNvPr id="3076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75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&lt;title&gt;USB&lt;/title&gt;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  <p:pic>
        <p:nvPicPr>
          <p:cNvPr id="3078" name="Picture 6" descr="http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016742"/>
            <a:ext cx="2667000" cy="1278998"/>
          </a:xfrm>
          <a:prstGeom prst="rect">
            <a:avLst/>
          </a:prstGeom>
          <a:noFill/>
        </p:spPr>
      </p:pic>
      <p:pic>
        <p:nvPicPr>
          <p:cNvPr id="46082" name="Picture 2" descr="http://upload.wikimedia.org/wikipedia/commons/9/96/USB-Connector-Standa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90600"/>
            <a:ext cx="2081395" cy="148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188913"/>
            <a:ext cx="3455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eaLnBrk="1" hangingPunct="1"/>
            <a:endParaRPr lang="hr-HR" sz="280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428625" y="714375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AutoNum type="arabicPeriod"/>
            </a:pPr>
            <a:endParaRPr lang="hr-HR" sz="160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13688" name="Group 24"/>
          <p:cNvGraphicFramePr>
            <a:graphicFrameLocks noGrp="1"/>
          </p:cNvGraphicFramePr>
          <p:nvPr>
            <p:ph idx="4294967295"/>
          </p:nvPr>
        </p:nvGraphicFramePr>
        <p:xfrm>
          <a:off x="838200" y="6019800"/>
          <a:ext cx="7394575" cy="335280"/>
        </p:xfrm>
        <a:graphic>
          <a:graphicData uri="http://schemas.openxmlformats.org/drawingml/2006/table">
            <a:tbl>
              <a:tblPr/>
              <a:tblGrid>
                <a:gridCol w="1041400"/>
                <a:gridCol w="665163"/>
                <a:gridCol w="863600"/>
                <a:gridCol w="936625"/>
                <a:gridCol w="1584325"/>
                <a:gridCol w="863600"/>
                <a:gridCol w="647700"/>
                <a:gridCol w="792162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SYNC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PID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ADDR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ENDP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Frame number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CRC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EOP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6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647700"/>
          </a:xfrm>
        </p:spPr>
        <p:txBody>
          <a:bodyPr/>
          <a:lstStyle/>
          <a:p>
            <a:r>
              <a:rPr lang="hr-HR" sz="4000" smtClean="0"/>
              <a:t>Format paketa</a:t>
            </a:r>
          </a:p>
        </p:txBody>
      </p:sp>
      <p:sp>
        <p:nvSpPr>
          <p:cNvPr id="18457" name="Rectangle 2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458200" cy="5791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hr-HR" sz="2400" dirty="0" smtClean="0">
                <a:solidFill>
                  <a:schemeClr val="tx1"/>
                </a:solidFill>
              </a:rPr>
              <a:t>paket “putuje” sabirnicom na relaciji </a:t>
            </a:r>
            <a:r>
              <a:rPr lang="hr-HR" sz="2400" i="1" dirty="0" err="1" smtClean="0">
                <a:solidFill>
                  <a:schemeClr val="tx1"/>
                </a:solidFill>
              </a:rPr>
              <a:t>host</a:t>
            </a:r>
            <a:r>
              <a:rPr lang="hr-HR" sz="2400" i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&lt;-&gt; uređaj</a:t>
            </a:r>
          </a:p>
          <a:p>
            <a:pPr marL="457200" indent="-457200">
              <a:lnSpc>
                <a:spcPct val="90000"/>
              </a:lnSpc>
            </a:pPr>
            <a:r>
              <a:rPr lang="hr-HR" sz="2400" dirty="0" smtClean="0">
                <a:solidFill>
                  <a:schemeClr val="tx1"/>
                </a:solidFill>
              </a:rPr>
              <a:t>format paketa sastoji se od 7 polja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hr-HR" sz="2000" i="1" dirty="0" smtClean="0">
                <a:solidFill>
                  <a:schemeClr val="tx1"/>
                </a:solidFill>
              </a:rPr>
              <a:t>SYNC </a:t>
            </a:r>
            <a:r>
              <a:rPr lang="hr-HR" sz="2000" i="1" dirty="0" err="1" smtClean="0">
                <a:solidFill>
                  <a:schemeClr val="tx1"/>
                </a:solidFill>
              </a:rPr>
              <a:t>Filed</a:t>
            </a:r>
            <a:endParaRPr lang="hr-HR" sz="2000" i="1" dirty="0" smtClean="0">
              <a:solidFill>
                <a:schemeClr val="tx1"/>
              </a:solidFill>
            </a:endParaRP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započinje svaki prijenos paketa</a:t>
            </a: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određena kombinacija bitova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8-bitni za </a:t>
            </a:r>
            <a:r>
              <a:rPr lang="hr-HR" sz="1600" i="1" dirty="0" err="1" smtClean="0">
                <a:solidFill>
                  <a:schemeClr val="tx1"/>
                </a:solidFill>
              </a:rPr>
              <a:t>Full</a:t>
            </a:r>
            <a:r>
              <a:rPr lang="hr-HR" sz="1600" i="1" dirty="0" smtClean="0">
                <a:solidFill>
                  <a:schemeClr val="tx1"/>
                </a:solidFill>
              </a:rPr>
              <a:t>-</a:t>
            </a:r>
            <a:r>
              <a:rPr lang="hr-HR" sz="1600" i="1" dirty="0" err="1" smtClean="0">
                <a:solidFill>
                  <a:schemeClr val="tx1"/>
                </a:solidFill>
              </a:rPr>
              <a:t>speed</a:t>
            </a:r>
            <a:r>
              <a:rPr lang="hr-HR" sz="1600" dirty="0" smtClean="0">
                <a:solidFill>
                  <a:schemeClr val="tx1"/>
                </a:solidFill>
              </a:rPr>
              <a:t> uređaje (12 Mbps)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32-bitni za </a:t>
            </a:r>
            <a:r>
              <a:rPr lang="hr-HR" sz="1600" i="1" dirty="0" err="1" smtClean="0">
                <a:solidFill>
                  <a:schemeClr val="tx1"/>
                </a:solidFill>
              </a:rPr>
              <a:t>High</a:t>
            </a:r>
            <a:r>
              <a:rPr lang="hr-HR" sz="1600" i="1" dirty="0" smtClean="0">
                <a:solidFill>
                  <a:schemeClr val="tx1"/>
                </a:solidFill>
              </a:rPr>
              <a:t>-</a:t>
            </a:r>
            <a:r>
              <a:rPr lang="hr-HR" sz="1600" i="1" dirty="0" err="1" smtClean="0">
                <a:solidFill>
                  <a:schemeClr val="tx1"/>
                </a:solidFill>
              </a:rPr>
              <a:t>speed</a:t>
            </a:r>
            <a:r>
              <a:rPr lang="hr-HR" sz="1600" dirty="0" smtClean="0">
                <a:solidFill>
                  <a:schemeClr val="tx1"/>
                </a:solidFill>
              </a:rPr>
              <a:t> uređaje (480 Mbps)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hr-HR" sz="2000" i="1" dirty="0" smtClean="0">
                <a:solidFill>
                  <a:schemeClr val="tx1"/>
                </a:solidFill>
              </a:rPr>
              <a:t>PID (</a:t>
            </a:r>
            <a:r>
              <a:rPr lang="hr-HR" sz="2000" i="1" dirty="0" err="1" smtClean="0">
                <a:solidFill>
                  <a:schemeClr val="tx1"/>
                </a:solidFill>
              </a:rPr>
              <a:t>Packet</a:t>
            </a:r>
            <a:r>
              <a:rPr lang="hr-HR" sz="2000" i="1" dirty="0" smtClean="0">
                <a:solidFill>
                  <a:schemeClr val="tx1"/>
                </a:solidFill>
              </a:rPr>
              <a:t> ID) </a:t>
            </a:r>
            <a:r>
              <a:rPr lang="hr-HR" sz="2000" i="1" dirty="0" err="1" smtClean="0">
                <a:solidFill>
                  <a:schemeClr val="tx1"/>
                </a:solidFill>
              </a:rPr>
              <a:t>Field</a:t>
            </a:r>
            <a:endParaRPr lang="hr-HR" sz="2000" i="1" dirty="0" smtClean="0">
              <a:solidFill>
                <a:schemeClr val="tx1"/>
              </a:solidFill>
            </a:endParaRP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8-bitno</a:t>
            </a: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određuje vrstu paketa koji se šalje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hr-HR" sz="2000" i="1" dirty="0" err="1" smtClean="0">
                <a:solidFill>
                  <a:schemeClr val="tx1"/>
                </a:solidFill>
              </a:rPr>
              <a:t>Address</a:t>
            </a:r>
            <a:r>
              <a:rPr lang="hr-HR" sz="2000" i="1" dirty="0" smtClean="0">
                <a:solidFill>
                  <a:schemeClr val="tx1"/>
                </a:solidFill>
              </a:rPr>
              <a:t> </a:t>
            </a:r>
            <a:r>
              <a:rPr lang="hr-HR" sz="2000" i="1" dirty="0" err="1" smtClean="0">
                <a:solidFill>
                  <a:schemeClr val="tx1"/>
                </a:solidFill>
              </a:rPr>
              <a:t>Field</a:t>
            </a:r>
            <a:r>
              <a:rPr lang="hr-HR" sz="2000" i="1" dirty="0" smtClean="0">
                <a:solidFill>
                  <a:schemeClr val="tx1"/>
                </a:solidFill>
              </a:rPr>
              <a:t> = </a:t>
            </a:r>
            <a:r>
              <a:rPr lang="hr-HR" sz="2000" i="1" dirty="0" err="1" smtClean="0">
                <a:solidFill>
                  <a:schemeClr val="tx1"/>
                </a:solidFill>
              </a:rPr>
              <a:t>Address</a:t>
            </a:r>
            <a:r>
              <a:rPr lang="hr-HR" sz="2000" i="1" dirty="0" smtClean="0">
                <a:solidFill>
                  <a:schemeClr val="tx1"/>
                </a:solidFill>
              </a:rPr>
              <a:t> (ADDR) </a:t>
            </a:r>
            <a:r>
              <a:rPr lang="hr-HR" sz="2000" i="1" dirty="0" err="1" smtClean="0">
                <a:solidFill>
                  <a:schemeClr val="tx1"/>
                </a:solidFill>
              </a:rPr>
              <a:t>filed</a:t>
            </a:r>
            <a:r>
              <a:rPr lang="hr-HR" sz="2000" i="1" dirty="0" smtClean="0">
                <a:solidFill>
                  <a:schemeClr val="tx1"/>
                </a:solidFill>
              </a:rPr>
              <a:t> + </a:t>
            </a:r>
            <a:r>
              <a:rPr lang="hr-HR" sz="2000" i="1" dirty="0" err="1" smtClean="0">
                <a:solidFill>
                  <a:schemeClr val="tx1"/>
                </a:solidFill>
              </a:rPr>
              <a:t>Endpoint</a:t>
            </a:r>
            <a:r>
              <a:rPr lang="hr-HR" sz="2000" i="1" dirty="0" smtClean="0">
                <a:solidFill>
                  <a:schemeClr val="tx1"/>
                </a:solidFill>
              </a:rPr>
              <a:t> (ENDP) </a:t>
            </a:r>
            <a:r>
              <a:rPr lang="hr-HR" sz="2000" i="1" dirty="0" err="1" smtClean="0">
                <a:solidFill>
                  <a:schemeClr val="tx1"/>
                </a:solidFill>
              </a:rPr>
              <a:t>field</a:t>
            </a:r>
            <a:endParaRPr lang="hr-HR" sz="2000" i="1" dirty="0" smtClean="0">
              <a:solidFill>
                <a:schemeClr val="tx1"/>
              </a:solidFill>
            </a:endParaRP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ADDR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7-bitno polje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adresa USB uređaja koji prima paket</a:t>
            </a:r>
          </a:p>
          <a:p>
            <a:pPr marL="1257300" lvl="2" indent="-342900">
              <a:lnSpc>
                <a:spcPct val="9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ENDP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4-bitno polje</a:t>
            </a:r>
          </a:p>
          <a:p>
            <a:pPr marL="1676400" lvl="3" indent="-304800">
              <a:lnSpc>
                <a:spcPct val="9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adresa krajnje točke uređaja (</a:t>
            </a:r>
            <a:r>
              <a:rPr lang="hr-HR" sz="1600" i="1" dirty="0" err="1" smtClean="0">
                <a:solidFill>
                  <a:schemeClr val="tx1"/>
                </a:solidFill>
              </a:rPr>
              <a:t>endpoint</a:t>
            </a:r>
            <a:r>
              <a:rPr lang="hr-HR" sz="1600" dirty="0" smtClean="0">
                <a:solidFill>
                  <a:schemeClr val="tx1"/>
                </a:solidFill>
              </a:rPr>
              <a:t>-a)</a:t>
            </a:r>
            <a:endParaRPr lang="hr-HR" sz="1600" dirty="0" smtClean="0"/>
          </a:p>
        </p:txBody>
      </p:sp>
      <p:sp>
        <p:nvSpPr>
          <p:cNvPr id="18458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12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&lt;title&gt;Format paketa&lt;/title&gt;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33400" y="339292"/>
            <a:ext cx="77724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AutoNum type="arabicPeriod" startAt="4"/>
            </a:pPr>
            <a:r>
              <a:rPr lang="hr-HR" i="1" dirty="0" err="1">
                <a:latin typeface="+mn-lt"/>
                <a:cs typeface="Arial" pitchFamily="34" charset="0"/>
              </a:rPr>
              <a:t>Frame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Number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Field</a:t>
            </a:r>
            <a:endParaRPr lang="hr-HR" i="1" dirty="0">
              <a:latin typeface="+mn-lt"/>
              <a:cs typeface="Arial" pitchFamily="34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11-bitno polje</a:t>
            </a: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broj trenutačnog okvira podatka</a:t>
            </a:r>
            <a:endParaRPr lang="hr-HR" i="1" dirty="0">
              <a:latin typeface="+mn-lt"/>
              <a:cs typeface="Arial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AutoNum type="arabicPeriod" startAt="5"/>
            </a:pPr>
            <a:r>
              <a:rPr lang="hr-HR" i="1" dirty="0">
                <a:latin typeface="+mn-lt"/>
                <a:cs typeface="Arial" pitchFamily="34" charset="0"/>
              </a:rPr>
              <a:t>Data </a:t>
            </a:r>
            <a:r>
              <a:rPr lang="hr-HR" i="1" dirty="0" err="1">
                <a:latin typeface="+mn-lt"/>
                <a:cs typeface="Arial" pitchFamily="34" charset="0"/>
              </a:rPr>
              <a:t>Field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dirty="0">
                <a:latin typeface="+mn-lt"/>
                <a:cs typeface="Arial" pitchFamily="34" charset="0"/>
              </a:rPr>
              <a:t>(Podatkovno polje)</a:t>
            </a: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“sirovi podaci”</a:t>
            </a: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do 1023 </a:t>
            </a:r>
            <a:r>
              <a:rPr lang="hr-HR" dirty="0" err="1">
                <a:latin typeface="+mn-lt"/>
                <a:cs typeface="Arial" pitchFamily="34" charset="0"/>
              </a:rPr>
              <a:t>byte</a:t>
            </a:r>
            <a:r>
              <a:rPr lang="hr-HR" dirty="0">
                <a:latin typeface="+mn-lt"/>
                <a:cs typeface="Arial" pitchFamily="34" charset="0"/>
              </a:rPr>
              <a:t>-a</a:t>
            </a:r>
          </a:p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AutoNum type="arabicPeriod" startAt="6"/>
            </a:pPr>
            <a:r>
              <a:rPr lang="hr-HR" i="1" dirty="0">
                <a:latin typeface="+mn-lt"/>
                <a:cs typeface="Arial" pitchFamily="34" charset="0"/>
              </a:rPr>
              <a:t>CRC (</a:t>
            </a:r>
            <a:r>
              <a:rPr lang="hr-HR" i="1" dirty="0" err="1">
                <a:latin typeface="+mn-lt"/>
                <a:cs typeface="Arial" pitchFamily="34" charset="0"/>
              </a:rPr>
              <a:t>Cyclic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Redundancy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Check</a:t>
            </a:r>
            <a:r>
              <a:rPr lang="hr-HR" i="1" dirty="0">
                <a:latin typeface="+mn-lt"/>
                <a:cs typeface="Arial" pitchFamily="34" charset="0"/>
              </a:rPr>
              <a:t>) </a:t>
            </a:r>
            <a:r>
              <a:rPr lang="hr-HR" i="1" dirty="0" err="1">
                <a:latin typeface="+mn-lt"/>
                <a:cs typeface="Arial" pitchFamily="34" charset="0"/>
              </a:rPr>
              <a:t>Field</a:t>
            </a:r>
            <a:endParaRPr lang="hr-HR" i="1" dirty="0">
              <a:latin typeface="+mn-lt"/>
              <a:cs typeface="Arial" pitchFamily="34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100 % zaštita od 1-bitnih i 2-bitnih pogrešaka</a:t>
            </a:r>
            <a:endParaRPr lang="hr-HR" i="1" dirty="0">
              <a:latin typeface="+mn-lt"/>
              <a:cs typeface="Arial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AutoNum type="arabicPeriod" startAt="7"/>
            </a:pPr>
            <a:r>
              <a:rPr lang="hr-HR" i="1" dirty="0" err="1">
                <a:latin typeface="+mn-lt"/>
                <a:cs typeface="Arial" pitchFamily="34" charset="0"/>
              </a:rPr>
              <a:t>End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of</a:t>
            </a:r>
            <a:r>
              <a:rPr lang="hr-HR" i="1" dirty="0">
                <a:latin typeface="+mn-lt"/>
                <a:cs typeface="Arial" pitchFamily="34" charset="0"/>
              </a:rPr>
              <a:t> </a:t>
            </a:r>
            <a:r>
              <a:rPr lang="hr-HR" i="1" dirty="0" err="1">
                <a:latin typeface="+mn-lt"/>
                <a:cs typeface="Arial" pitchFamily="34" charset="0"/>
              </a:rPr>
              <a:t>Packet</a:t>
            </a:r>
            <a:r>
              <a:rPr lang="hr-HR" i="1" dirty="0">
                <a:latin typeface="+mn-lt"/>
                <a:cs typeface="Arial" pitchFamily="34" charset="0"/>
              </a:rPr>
              <a:t> (EOP) </a:t>
            </a:r>
            <a:r>
              <a:rPr lang="hr-HR" i="1" dirty="0" err="1">
                <a:latin typeface="+mn-lt"/>
                <a:cs typeface="Arial" pitchFamily="34" charset="0"/>
              </a:rPr>
              <a:t>Field</a:t>
            </a:r>
            <a:endParaRPr lang="hr-HR" i="1" dirty="0">
              <a:latin typeface="+mn-lt"/>
              <a:cs typeface="Arial" pitchFamily="34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dirty="0">
                <a:latin typeface="+mn-lt"/>
                <a:cs typeface="Arial" pitchFamily="34" charset="0"/>
              </a:rPr>
              <a:t>označava kraj paketa na </a:t>
            </a:r>
            <a:r>
              <a:rPr lang="hr-HR" dirty="0" smtClean="0">
                <a:latin typeface="+mn-lt"/>
                <a:cs typeface="Arial" pitchFamily="34" charset="0"/>
              </a:rPr>
              <a:t>sabirnici</a:t>
            </a: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endParaRPr lang="hr-HR" dirty="0" smtClean="0">
              <a:latin typeface="+mn-lt"/>
              <a:cs typeface="Arial" pitchFamily="34" charset="0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endParaRPr lang="hr-HR" dirty="0" smtClean="0">
              <a:latin typeface="+mn-lt"/>
              <a:cs typeface="Arial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sz="2000" dirty="0" smtClean="0">
                <a:latin typeface="+mn-lt"/>
                <a:cs typeface="Arial" pitchFamily="34" charset="0"/>
              </a:rPr>
              <a:t>format se mijenja ovisno o vrsti paketa</a:t>
            </a:r>
          </a:p>
          <a:p>
            <a:pPr marL="1257300" lvl="2" indent="-342900" algn="l">
              <a:spcBef>
                <a:spcPct val="20000"/>
              </a:spcBef>
              <a:buClr>
                <a:srgbClr val="003366"/>
              </a:buClr>
              <a:buSzPct val="95000"/>
              <a:buFontTx/>
              <a:buChar char="•"/>
            </a:pPr>
            <a:r>
              <a:rPr lang="hr-HR" sz="2000" dirty="0" smtClean="0">
                <a:latin typeface="+mn-lt"/>
                <a:cs typeface="Arial" pitchFamily="34" charset="0"/>
              </a:rPr>
              <a:t>ovisno o 4 vrste prijenosa paketa</a:t>
            </a:r>
            <a:endParaRPr lang="hr-HR" dirty="0">
              <a:latin typeface="+mn-lt"/>
              <a:cs typeface="Arial" pitchFamily="34" charset="0"/>
            </a:endParaRPr>
          </a:p>
        </p:txBody>
      </p:sp>
      <p:graphicFrame>
        <p:nvGraphicFramePr>
          <p:cNvPr id="115737" name="Group 25"/>
          <p:cNvGraphicFramePr>
            <a:graphicFrameLocks noGrp="1"/>
          </p:cNvGraphicFramePr>
          <p:nvPr>
            <p:ph idx="4294967295"/>
          </p:nvPr>
        </p:nvGraphicFramePr>
        <p:xfrm>
          <a:off x="457200" y="5105400"/>
          <a:ext cx="7589838" cy="335280"/>
        </p:xfrm>
        <a:graphic>
          <a:graphicData uri="http://schemas.openxmlformats.org/drawingml/2006/table">
            <a:tbl>
              <a:tblPr/>
              <a:tblGrid>
                <a:gridCol w="1060450"/>
                <a:gridCol w="684213"/>
                <a:gridCol w="887412"/>
                <a:gridCol w="962025"/>
                <a:gridCol w="1628775"/>
                <a:gridCol w="887413"/>
                <a:gridCol w="665162"/>
                <a:gridCol w="8143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SYNC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PID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ADDR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ENDP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Frame number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Data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CRC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EOP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0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&lt;title&gt;Slide39&lt;/title&gt;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4591050" cy="452438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USB On-</a:t>
            </a:r>
            <a:r>
              <a:rPr lang="hr-HR" dirty="0" err="1" smtClean="0">
                <a:latin typeface="Calibri" pitchFamily="34" charset="0"/>
                <a:cs typeface="Tahoma" pitchFamily="34" charset="0"/>
              </a:rPr>
              <a:t>The</a:t>
            </a:r>
            <a:r>
              <a:rPr lang="hr-HR" dirty="0" smtClean="0">
                <a:latin typeface="Calibri" pitchFamily="34" charset="0"/>
                <a:cs typeface="Tahoma" pitchFamily="34" charset="0"/>
              </a:rPr>
              <a:t>-</a:t>
            </a:r>
            <a:r>
              <a:rPr lang="hr-HR" dirty="0" err="1" smtClean="0">
                <a:latin typeface="Calibri" pitchFamily="34" charset="0"/>
                <a:cs typeface="Tahoma" pitchFamily="34" charset="0"/>
              </a:rPr>
              <a:t>Go</a:t>
            </a:r>
            <a:endParaRPr lang="hr-HR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1071563"/>
            <a:ext cx="86756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dodatak specifikaciji USB 2.0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omogućuje </a:t>
            </a:r>
            <a:r>
              <a:rPr lang="hr-HR" sz="2000" b="1" dirty="0">
                <a:latin typeface="+mn-lt"/>
                <a:cs typeface="Arial" pitchFamily="34" charset="0"/>
              </a:rPr>
              <a:t>izravno povezivanje</a:t>
            </a: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</a:pPr>
            <a:r>
              <a:rPr lang="hr-HR" sz="2000" dirty="0">
                <a:latin typeface="+mn-lt"/>
                <a:cs typeface="Arial" pitchFamily="34" charset="0"/>
              </a:rPr>
              <a:t>	dva USB uređaja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do sada je razmjena </a:t>
            </a:r>
            <a:r>
              <a:rPr lang="hr-HR" sz="2000" dirty="0" smtClean="0">
                <a:latin typeface="+mn-lt"/>
                <a:cs typeface="Arial" pitchFamily="34" charset="0"/>
              </a:rPr>
              <a:t>bila moguća</a:t>
            </a:r>
            <a:br>
              <a:rPr lang="hr-HR" sz="2000" dirty="0" smtClean="0">
                <a:latin typeface="+mn-lt"/>
                <a:cs typeface="Arial" pitchFamily="34" charset="0"/>
              </a:rPr>
            </a:br>
            <a:r>
              <a:rPr lang="hr-HR" sz="2000" dirty="0" smtClean="0">
                <a:latin typeface="+mn-lt"/>
                <a:cs typeface="Arial" pitchFamily="34" charset="0"/>
              </a:rPr>
              <a:t>isključivo preko posrednika </a:t>
            </a:r>
            <a:r>
              <a:rPr lang="hr-HR" sz="2000" dirty="0">
                <a:latin typeface="+mn-lt"/>
                <a:cs typeface="Arial" pitchFamily="34" charset="0"/>
              </a:rPr>
              <a:t>– </a:t>
            </a:r>
            <a:r>
              <a:rPr lang="hr-HR" sz="2000" dirty="0" err="1" smtClean="0">
                <a:latin typeface="+mn-lt"/>
                <a:cs typeface="Arial" pitchFamily="34" charset="0"/>
              </a:rPr>
              <a:t>hosta</a:t>
            </a:r>
            <a:r>
              <a:rPr lang="hr-HR" sz="2000" dirty="0" smtClean="0">
                <a:latin typeface="+mn-lt"/>
                <a:cs typeface="Arial" pitchFamily="34" charset="0"/>
              </a:rPr>
              <a:t>:  PC</a:t>
            </a:r>
            <a:endParaRPr lang="hr-HR" sz="2000" dirty="0">
              <a:latin typeface="+mn-lt"/>
              <a:cs typeface="Arial" pitchFamily="34" charset="0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sz="2000" dirty="0">
              <a:latin typeface="+mn-lt"/>
              <a:cs typeface="Arial" pitchFamily="34" charset="0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sz="2000" dirty="0">
              <a:latin typeface="+mn-lt"/>
              <a:cs typeface="Arial" pitchFamily="34" charset="0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sz="2000" dirty="0">
              <a:latin typeface="+mn-lt"/>
              <a:cs typeface="Arial" pitchFamily="34" charset="0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</a:pPr>
            <a:endParaRPr lang="hr-HR" sz="2000" dirty="0">
              <a:latin typeface="+mn-lt"/>
              <a:cs typeface="Arial" pitchFamily="34" charset="0"/>
            </a:endParaRPr>
          </a:p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barem jedan uređaj </a:t>
            </a:r>
            <a:r>
              <a:rPr lang="hr-HR" sz="2000" dirty="0" smtClean="0">
                <a:latin typeface="+mn-lt"/>
                <a:cs typeface="Arial" pitchFamily="34" charset="0"/>
              </a:rPr>
              <a:t>mora biti OTG </a:t>
            </a:r>
            <a:r>
              <a:rPr lang="hr-HR" sz="2000" dirty="0">
                <a:latin typeface="+mn-lt"/>
                <a:cs typeface="Arial" pitchFamily="34" charset="0"/>
              </a:rPr>
              <a:t>kompatibilan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glumi </a:t>
            </a:r>
            <a:r>
              <a:rPr lang="hr-HR" sz="2000" i="1" dirty="0" err="1">
                <a:latin typeface="+mn-lt"/>
                <a:cs typeface="Arial" pitchFamily="34" charset="0"/>
              </a:rPr>
              <a:t>host</a:t>
            </a:r>
            <a:endParaRPr lang="hr-HR" sz="2000" dirty="0">
              <a:latin typeface="+mn-lt"/>
              <a:cs typeface="Arial" pitchFamily="34" charset="0"/>
            </a:endParaRP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spaja se s “bilo kojim” USB uređajem</a:t>
            </a:r>
          </a:p>
          <a:p>
            <a:pPr marL="11874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za koji imamo </a:t>
            </a:r>
            <a:r>
              <a:rPr lang="hr-HR" sz="2000" i="1" dirty="0" err="1">
                <a:latin typeface="+mn-lt"/>
                <a:cs typeface="Arial" pitchFamily="34" charset="0"/>
              </a:rPr>
              <a:t>driver</a:t>
            </a:r>
            <a:r>
              <a:rPr lang="hr-HR" sz="2000" dirty="0">
                <a:latin typeface="+mn-lt"/>
                <a:cs typeface="Arial" pitchFamily="34" charset="0"/>
              </a:rPr>
              <a:t>-e</a:t>
            </a:r>
          </a:p>
          <a:p>
            <a:pPr marL="1187450" lvl="2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 sz="2000" dirty="0">
                <a:latin typeface="+mn-lt"/>
                <a:cs typeface="Arial" pitchFamily="34" charset="0"/>
              </a:rPr>
              <a:t>kojeg se može napajati preko USB veze </a:t>
            </a:r>
            <a:r>
              <a:rPr lang="hr-HR" sz="2000" dirty="0" smtClean="0">
                <a:latin typeface="+mn-lt"/>
                <a:cs typeface="Arial" pitchFamily="34" charset="0"/>
              </a:rPr>
              <a:t/>
            </a:r>
            <a:br>
              <a:rPr lang="hr-HR" sz="2000" dirty="0" smtClean="0">
                <a:latin typeface="+mn-lt"/>
                <a:cs typeface="Arial" pitchFamily="34" charset="0"/>
              </a:rPr>
            </a:br>
            <a:r>
              <a:rPr lang="hr-HR" sz="2000" dirty="0" smtClean="0">
                <a:latin typeface="+mn-lt"/>
                <a:cs typeface="Arial" pitchFamily="34" charset="0"/>
              </a:rPr>
              <a:t>u </a:t>
            </a:r>
            <a:r>
              <a:rPr lang="hr-HR" sz="2000" dirty="0">
                <a:latin typeface="+mn-lt"/>
                <a:cs typeface="Arial" pitchFamily="34" charset="0"/>
              </a:rPr>
              <a:t>slučaju da nema vlastito napajanje</a:t>
            </a:r>
          </a:p>
        </p:txBody>
      </p:sp>
      <p:pic>
        <p:nvPicPr>
          <p:cNvPr id="20484" name="Picture 2" descr="Fizicka_to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71438"/>
            <a:ext cx="4025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-Up Arrow 22"/>
          <p:cNvSpPr/>
          <p:nvPr/>
        </p:nvSpPr>
        <p:spPr>
          <a:xfrm rot="2367961">
            <a:off x="7618413" y="2617788"/>
            <a:ext cx="928687" cy="928687"/>
          </a:xfrm>
          <a:prstGeom prst="leftUpArrow">
            <a:avLst>
              <a:gd name="adj1" fmla="val 3333"/>
              <a:gd name="adj2" fmla="val 6471"/>
              <a:gd name="adj3" fmla="val 28077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hr-HR" sz="1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0486" name="Group 4"/>
          <p:cNvGrpSpPr>
            <a:grpSpLocks/>
          </p:cNvGrpSpPr>
          <p:nvPr/>
        </p:nvGrpSpPr>
        <p:grpSpPr bwMode="auto">
          <a:xfrm>
            <a:off x="609600" y="2743201"/>
            <a:ext cx="3657600" cy="1600199"/>
            <a:chOff x="3915" y="2453"/>
            <a:chExt cx="7995" cy="3477"/>
          </a:xfrm>
        </p:grpSpPr>
        <p:pic>
          <p:nvPicPr>
            <p:cNvPr id="20489" name="Picture 5" descr="USB kamer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5" y="2793"/>
              <a:ext cx="2670" cy="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6" descr="USB print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83" y="2453"/>
              <a:ext cx="4227" cy="3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7" descr="USB kabe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25" y="4040"/>
              <a:ext cx="13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8"/>
          <p:cNvSpPr/>
          <p:nvPr/>
        </p:nvSpPr>
        <p:spPr>
          <a:xfrm>
            <a:off x="5292725" y="3644900"/>
            <a:ext cx="3643313" cy="696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-1588">
              <a:spcBef>
                <a:spcPct val="20000"/>
              </a:spcBef>
              <a:buClr>
                <a:srgbClr val="003366"/>
              </a:buClr>
              <a:buSzPct val="95000"/>
              <a:defRPr/>
            </a:pPr>
            <a:r>
              <a:rPr lang="hr-HR" sz="1800" dirty="0">
                <a:latin typeface="+mn-lt"/>
              </a:rPr>
              <a:t>digitalni fotoaparat &lt;–&gt; printer</a:t>
            </a:r>
          </a:p>
          <a:p>
            <a:pPr marL="1588" indent="-1588">
              <a:spcBef>
                <a:spcPct val="20000"/>
              </a:spcBef>
              <a:buClr>
                <a:srgbClr val="003366"/>
              </a:buClr>
              <a:buSzPct val="95000"/>
              <a:defRPr/>
            </a:pPr>
            <a:r>
              <a:rPr lang="hr-HR" sz="1800" dirty="0">
                <a:latin typeface="+mn-lt"/>
              </a:rPr>
              <a:t>ispis fotografija </a:t>
            </a:r>
            <a:r>
              <a:rPr lang="hr-HR" sz="1800" dirty="0" smtClean="0">
                <a:latin typeface="+mn-lt"/>
              </a:rPr>
              <a:t>izravno na </a:t>
            </a:r>
            <a:r>
              <a:rPr lang="hr-HR" sz="1800" dirty="0">
                <a:latin typeface="+mn-lt"/>
              </a:rPr>
              <a:t>printer</a:t>
            </a:r>
          </a:p>
        </p:txBody>
      </p:sp>
      <p:sp>
        <p:nvSpPr>
          <p:cNvPr id="20488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12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&lt;title&gt;USB On-The-Go&lt;/title&gt;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071813" y="4429125"/>
            <a:ext cx="2857500" cy="1393825"/>
            <a:chOff x="4837" y="13477"/>
            <a:chExt cx="5825" cy="2915"/>
          </a:xfrm>
        </p:grpSpPr>
        <p:pic>
          <p:nvPicPr>
            <p:cNvPr id="21521" name="Picture 3" descr="USB har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9FF"/>
                </a:clrFrom>
                <a:clrTo>
                  <a:srgbClr val="FFF9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7" y="14557"/>
              <a:ext cx="1400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4" descr="logički analizat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7" y="13477"/>
              <a:ext cx="3305" cy="2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5" descr="USB kabe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7" y="15277"/>
              <a:ext cx="130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468313" y="3429000"/>
            <a:ext cx="3190875" cy="1057275"/>
            <a:chOff x="5197" y="10957"/>
            <a:chExt cx="5025" cy="1665"/>
          </a:xfrm>
        </p:grpSpPr>
        <p:pic>
          <p:nvPicPr>
            <p:cNvPr id="21518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7" y="10957"/>
              <a:ext cx="2085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8" descr="USB kab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77" y="11677"/>
              <a:ext cx="13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7" y="11137"/>
              <a:ext cx="1785" cy="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107950" y="2924175"/>
            <a:ext cx="500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spcBef>
                <a:spcPct val="20000"/>
              </a:spcBef>
              <a:buClr>
                <a:srgbClr val="003366"/>
              </a:buClr>
              <a:buSzPct val="95000"/>
            </a:pPr>
            <a:r>
              <a:rPr lang="hr-HR" sz="1800">
                <a:latin typeface="Calibri" pitchFamily="34" charset="0"/>
                <a:cs typeface="Arial" pitchFamily="34" charset="0"/>
              </a:rPr>
              <a:t>Razmjena fotografije između digitalnih fotoaparata</a:t>
            </a:r>
          </a:p>
        </p:txBody>
      </p:sp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2714625" y="5799138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>
              <a:spcBef>
                <a:spcPct val="20000"/>
              </a:spcBef>
              <a:buClr>
                <a:srgbClr val="003366"/>
              </a:buClr>
              <a:buSzPct val="95000"/>
            </a:pPr>
            <a:r>
              <a:rPr lang="hr-HR" sz="1800" dirty="0">
                <a:latin typeface="Calibri" pitchFamily="34" charset="0"/>
                <a:cs typeface="Arial" pitchFamily="34" charset="0"/>
              </a:rPr>
              <a:t>USB </a:t>
            </a:r>
            <a:r>
              <a:rPr lang="hr-HR" sz="1800" dirty="0" err="1">
                <a:latin typeface="Calibri" pitchFamily="34" charset="0"/>
                <a:cs typeface="Arial" pitchFamily="34" charset="0"/>
              </a:rPr>
              <a:t>hard</a:t>
            </a:r>
            <a:r>
              <a:rPr lang="hr-HR" sz="1800" dirty="0">
                <a:latin typeface="Calibri" pitchFamily="34" charset="0"/>
                <a:cs typeface="Arial" pitchFamily="34" charset="0"/>
              </a:rPr>
              <a:t> disk &lt;-&gt; USB logički analizator</a:t>
            </a:r>
          </a:p>
          <a:p>
            <a:pPr marL="1588" indent="-1588">
              <a:spcBef>
                <a:spcPct val="20000"/>
              </a:spcBef>
              <a:buClr>
                <a:srgbClr val="003366"/>
              </a:buClr>
              <a:buSzPct val="95000"/>
            </a:pPr>
            <a:r>
              <a:rPr lang="hr-HR" sz="1800" dirty="0">
                <a:latin typeface="Calibri" pitchFamily="34" charset="0"/>
                <a:cs typeface="Arial" pitchFamily="34" charset="0"/>
              </a:rPr>
              <a:t>Podaci s analizatora </a:t>
            </a:r>
            <a:r>
              <a:rPr lang="hr-HR" sz="1800" dirty="0" smtClean="0">
                <a:latin typeface="Calibri" pitchFamily="34" charset="0"/>
                <a:cs typeface="Arial" pitchFamily="34" charset="0"/>
              </a:rPr>
              <a:t>izravno na </a:t>
            </a:r>
            <a:r>
              <a:rPr lang="hr-HR" sz="1800" dirty="0" err="1">
                <a:latin typeface="Calibri" pitchFamily="34" charset="0"/>
                <a:cs typeface="Arial" pitchFamily="34" charset="0"/>
              </a:rPr>
              <a:t>hard</a:t>
            </a:r>
            <a:r>
              <a:rPr lang="hr-HR" sz="1800" dirty="0">
                <a:latin typeface="Calibri" pitchFamily="34" charset="0"/>
                <a:cs typeface="Arial" pitchFamily="34" charset="0"/>
              </a:rPr>
              <a:t> disk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5786438" y="3286125"/>
            <a:ext cx="2971800" cy="1301750"/>
            <a:chOff x="5017" y="4477"/>
            <a:chExt cx="4680" cy="2049"/>
          </a:xfrm>
        </p:grpSpPr>
        <p:pic>
          <p:nvPicPr>
            <p:cNvPr id="21515" name="Picture 18" descr="USB kab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0" y="5505"/>
              <a:ext cx="13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7" y="4477"/>
              <a:ext cx="2166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57" y="5017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685800" y="457200"/>
            <a:ext cx="53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l"/>
            <a:endParaRPr lang="sr-Latn-CS" sz="1800"/>
          </a:p>
        </p:txBody>
      </p:sp>
      <p:sp>
        <p:nvSpPr>
          <p:cNvPr id="25" name="Rectangle 24"/>
          <p:cNvSpPr/>
          <p:nvPr/>
        </p:nvSpPr>
        <p:spPr>
          <a:xfrm>
            <a:off x="6215063" y="2928938"/>
            <a:ext cx="2500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88" indent="-1588" algn="l">
              <a:spcBef>
                <a:spcPct val="20000"/>
              </a:spcBef>
              <a:buClr>
                <a:srgbClr val="003366"/>
              </a:buClr>
              <a:buSzPct val="95000"/>
              <a:defRPr/>
            </a:pPr>
            <a:r>
              <a:rPr lang="hr-HR" sz="1800" dirty="0">
                <a:latin typeface="+mj-lt"/>
              </a:rPr>
              <a:t>Povezivanje dva PC-a</a:t>
            </a:r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25" y="142875"/>
            <a:ext cx="7037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0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&lt;title&gt;Slide41&lt;/title&gt;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752" y="54591"/>
            <a:ext cx="8126412" cy="500062"/>
          </a:xfrm>
        </p:spPr>
        <p:txBody>
          <a:bodyPr lIns="0" tIns="45720" rIns="0" bIns="0" anchor="b"/>
          <a:lstStyle/>
          <a:p>
            <a:pPr algn="l" eaLnBrk="1" hangingPunct="1"/>
            <a:r>
              <a:rPr lang="hr-HR" sz="4000" dirty="0" smtClean="0">
                <a:latin typeface="Calibri" pitchFamily="34" charset="0"/>
                <a:cs typeface="Tahoma" pitchFamily="34" charset="0"/>
              </a:rPr>
              <a:t>USB OTG – nova terminologija</a:t>
            </a:r>
            <a:endParaRPr lang="hr-HR" sz="4000" dirty="0" smtClean="0">
              <a:cs typeface="Tahoma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839200" cy="62484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definira uređaje: A (</a:t>
            </a:r>
            <a:r>
              <a:rPr lang="hr-HR" sz="2000" i="1" dirty="0" err="1" smtClean="0">
                <a:solidFill>
                  <a:schemeClr val="tx1"/>
                </a:solidFill>
              </a:rPr>
              <a:t>host</a:t>
            </a:r>
            <a:r>
              <a:rPr lang="hr-HR" sz="2000" dirty="0" smtClean="0">
                <a:solidFill>
                  <a:schemeClr val="tx1"/>
                </a:solidFill>
              </a:rPr>
              <a:t>) i B (uređaj)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naziv preuzet iz konektora</a:t>
            </a:r>
          </a:p>
          <a:p>
            <a:pPr>
              <a:spcBef>
                <a:spcPts val="400"/>
              </a:spcBef>
            </a:pPr>
            <a:endParaRPr lang="hr-HR" sz="1200" u="sng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novi konektori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mini-A, mini-B i mini-AB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manje dimenzije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ima dodatni identifikacijski (ID) pin br. 5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koji određuje se tko će predstavljati </a:t>
            </a:r>
            <a:r>
              <a:rPr lang="hr-HR" sz="1800" i="1" dirty="0" err="1" smtClean="0">
                <a:solidFill>
                  <a:schemeClr val="tx1"/>
                </a:solidFill>
              </a:rPr>
              <a:t>host</a:t>
            </a:r>
            <a:r>
              <a:rPr lang="hr-HR" sz="1800" dirty="0" smtClean="0">
                <a:solidFill>
                  <a:schemeClr val="tx1"/>
                </a:solidFill>
              </a:rPr>
              <a:t>, a tko uređaj</a:t>
            </a:r>
          </a:p>
          <a:p>
            <a:pPr lvl="2">
              <a:spcBef>
                <a:spcPts val="400"/>
              </a:spcBef>
            </a:pPr>
            <a:r>
              <a:rPr lang="hr-HR" sz="1400" dirty="0" smtClean="0">
                <a:solidFill>
                  <a:schemeClr val="tx1"/>
                </a:solidFill>
              </a:rPr>
              <a:t>pin 5 se “ne proteže” kroz kabel, </a:t>
            </a:r>
            <a:br>
              <a:rPr lang="hr-HR" sz="1400" dirty="0" smtClean="0">
                <a:solidFill>
                  <a:schemeClr val="tx1"/>
                </a:solidFill>
              </a:rPr>
            </a:br>
            <a:r>
              <a:rPr lang="hr-HR" sz="1400" dirty="0" smtClean="0">
                <a:solidFill>
                  <a:schemeClr val="tx1"/>
                </a:solidFill>
              </a:rPr>
              <a:t>već se nalazi u konektorima na krajevima kabla</a:t>
            </a:r>
          </a:p>
          <a:p>
            <a:pPr lvl="3">
              <a:spcBef>
                <a:spcPts val="400"/>
              </a:spcBef>
            </a:pPr>
            <a:r>
              <a:rPr lang="hr-HR" sz="1400" dirty="0" smtClean="0">
                <a:solidFill>
                  <a:schemeClr val="tx1"/>
                </a:solidFill>
              </a:rPr>
              <a:t>kod mini-A konektora spojen na GND (</a:t>
            </a:r>
            <a:r>
              <a:rPr lang="hr-HR" sz="1400" i="1" dirty="0" err="1" smtClean="0">
                <a:solidFill>
                  <a:schemeClr val="tx1"/>
                </a:solidFill>
              </a:rPr>
              <a:t>host</a:t>
            </a:r>
            <a:r>
              <a:rPr lang="hr-HR" sz="1400" dirty="0" smtClean="0">
                <a:solidFill>
                  <a:schemeClr val="tx1"/>
                </a:solidFill>
              </a:rPr>
              <a:t>)</a:t>
            </a:r>
          </a:p>
          <a:p>
            <a:pPr lvl="3">
              <a:spcBef>
                <a:spcPts val="400"/>
              </a:spcBef>
            </a:pPr>
            <a:r>
              <a:rPr lang="hr-HR" sz="1400" dirty="0" smtClean="0">
                <a:solidFill>
                  <a:schemeClr val="tx1"/>
                </a:solidFill>
              </a:rPr>
              <a:t>kod mini-B konektora “u zraku” (uređaj)</a:t>
            </a:r>
          </a:p>
          <a:p>
            <a:pPr>
              <a:spcBef>
                <a:spcPts val="400"/>
              </a:spcBef>
            </a:pPr>
            <a:endParaRPr lang="hr-HR" sz="1200" i="1" u="sng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hr-HR" sz="2000" i="1" dirty="0" smtClean="0">
                <a:solidFill>
                  <a:schemeClr val="tx1"/>
                </a:solidFill>
              </a:rPr>
              <a:t>Dual-Role </a:t>
            </a:r>
            <a:r>
              <a:rPr lang="hr-HR" sz="2000" i="1" dirty="0" err="1" smtClean="0">
                <a:solidFill>
                  <a:schemeClr val="tx1"/>
                </a:solidFill>
              </a:rPr>
              <a:t>Device</a:t>
            </a:r>
            <a:r>
              <a:rPr lang="hr-HR" sz="2000" i="1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(DRD)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USB uređaj s dvostrukom funkcijom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može biti A-uređaj (</a:t>
            </a:r>
            <a:r>
              <a:rPr lang="hr-HR" sz="1800" i="1" dirty="0" err="1" smtClean="0">
                <a:solidFill>
                  <a:schemeClr val="tx1"/>
                </a:solidFill>
              </a:rPr>
              <a:t>host</a:t>
            </a:r>
            <a:r>
              <a:rPr lang="hr-HR" sz="1800" i="1" dirty="0" smtClean="0">
                <a:solidFill>
                  <a:schemeClr val="tx1"/>
                </a:solidFill>
              </a:rPr>
              <a:t>, </a:t>
            </a:r>
            <a:r>
              <a:rPr lang="hr-HR" sz="1800" i="1" dirty="0" err="1" smtClean="0">
                <a:solidFill>
                  <a:schemeClr val="tx1"/>
                </a:solidFill>
              </a:rPr>
              <a:t>master</a:t>
            </a:r>
            <a:r>
              <a:rPr lang="hr-HR" sz="1800" dirty="0" smtClean="0">
                <a:solidFill>
                  <a:schemeClr val="tx1"/>
                </a:solidFill>
              </a:rPr>
              <a:t>) i B-uređaj (uređaj)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mini-AB konektor</a:t>
            </a:r>
          </a:p>
          <a:p>
            <a:pPr>
              <a:spcBef>
                <a:spcPts val="400"/>
              </a:spcBef>
            </a:pPr>
            <a:endParaRPr lang="hr-HR" sz="1200" i="1" u="sng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hr-HR" sz="2000" i="1" dirty="0" err="1" smtClean="0">
                <a:solidFill>
                  <a:schemeClr val="tx1"/>
                </a:solidFill>
              </a:rPr>
              <a:t>Host</a:t>
            </a:r>
            <a:r>
              <a:rPr lang="hr-HR" sz="2000" i="1" dirty="0" smtClean="0">
                <a:solidFill>
                  <a:schemeClr val="tx1"/>
                </a:solidFill>
              </a:rPr>
              <a:t> </a:t>
            </a:r>
            <a:r>
              <a:rPr lang="hr-HR" sz="2000" i="1" dirty="0" err="1" smtClean="0">
                <a:solidFill>
                  <a:schemeClr val="tx1"/>
                </a:solidFill>
              </a:rPr>
              <a:t>Negotiation</a:t>
            </a:r>
            <a:r>
              <a:rPr lang="hr-HR" sz="2000" i="1" dirty="0" smtClean="0">
                <a:solidFill>
                  <a:schemeClr val="tx1"/>
                </a:solidFill>
              </a:rPr>
              <a:t> </a:t>
            </a:r>
            <a:r>
              <a:rPr lang="hr-HR" sz="2000" i="1" dirty="0" err="1" smtClean="0">
                <a:solidFill>
                  <a:schemeClr val="tx1"/>
                </a:solidFill>
              </a:rPr>
              <a:t>Protocol</a:t>
            </a:r>
            <a:r>
              <a:rPr lang="hr-HR" sz="2000" i="1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(HNP)</a:t>
            </a:r>
          </a:p>
          <a:p>
            <a:pPr lvl="1">
              <a:spcBef>
                <a:spcPts val="400"/>
              </a:spcBef>
            </a:pPr>
            <a:r>
              <a:rPr lang="hr-HR" sz="1800" dirty="0" smtClean="0">
                <a:solidFill>
                  <a:schemeClr val="tx1"/>
                </a:solidFill>
              </a:rPr>
              <a:t>zamjena uloga </a:t>
            </a:r>
            <a:r>
              <a:rPr lang="hr-HR" sz="1800" i="1" dirty="0" err="1" smtClean="0">
                <a:solidFill>
                  <a:schemeClr val="tx1"/>
                </a:solidFill>
              </a:rPr>
              <a:t>host</a:t>
            </a:r>
            <a:r>
              <a:rPr lang="hr-HR" sz="1800" dirty="0" smtClean="0">
                <a:solidFill>
                  <a:schemeClr val="tx1"/>
                </a:solidFill>
              </a:rPr>
              <a:t>-a između dva OTG DRD uređaja</a:t>
            </a:r>
            <a:endParaRPr lang="hr-HR" sz="1100" dirty="0" smtClean="0">
              <a:cs typeface="Tahoma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0"/>
            <a:ext cx="1190625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4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677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&lt;title&gt;USB OTG – nova terminologija&lt;/title&gt;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2653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4678362" cy="500063"/>
          </a:xfrm>
        </p:spPr>
        <p:txBody>
          <a:bodyPr lIns="0" tIns="45720" rIns="0" bIns="0" anchor="b"/>
          <a:lstStyle/>
          <a:p>
            <a:pPr eaLnBrk="1" hangingPunct="1"/>
            <a:r>
              <a:rPr lang="hr-HR" sz="4000" dirty="0" smtClean="0">
                <a:latin typeface="Calibri" pitchFamily="34" charset="0"/>
                <a:cs typeface="Tahoma" pitchFamily="34" charset="0"/>
              </a:rPr>
              <a:t>USB OTG – </a:t>
            </a:r>
            <a:r>
              <a:rPr lang="hr-HR" sz="4000" i="1" dirty="0" smtClean="0">
                <a:latin typeface="Calibri" pitchFamily="34" charset="0"/>
                <a:cs typeface="Tahoma" pitchFamily="34" charset="0"/>
              </a:rPr>
              <a:t>dual role</a:t>
            </a:r>
          </a:p>
        </p:txBody>
      </p:sp>
      <p:sp>
        <p:nvSpPr>
          <p:cNvPr id="23556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34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&lt;title&gt;USB OTG – dual role&lt;/title&gt;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657600" y="838200"/>
            <a:ext cx="1371600" cy="1600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9686"/>
          <a:stretch>
            <a:fillRect/>
          </a:stretch>
        </p:blipFill>
        <p:spPr bwMode="auto">
          <a:xfrm>
            <a:off x="0" y="3276600"/>
            <a:ext cx="917270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algn="l"/>
            <a:r>
              <a:rPr lang="hr-HR" dirty="0" smtClean="0"/>
              <a:t>Jeste li znali?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257800" cy="4152900"/>
          </a:xfrm>
        </p:spPr>
        <p:txBody>
          <a:bodyPr/>
          <a:lstStyle/>
          <a:p>
            <a:r>
              <a:rPr lang="hr-HR" dirty="0" smtClean="0"/>
              <a:t>windowsi pamte</a:t>
            </a:r>
          </a:p>
          <a:p>
            <a:pPr lvl="1"/>
            <a:r>
              <a:rPr lang="hr-HR" dirty="0" smtClean="0"/>
              <a:t>sve USB uređaje </a:t>
            </a:r>
            <a:br>
              <a:rPr lang="hr-HR" dirty="0" smtClean="0"/>
            </a:br>
            <a:r>
              <a:rPr lang="hr-HR" dirty="0" smtClean="0"/>
              <a:t>koji su  se priključili</a:t>
            </a:r>
          </a:p>
          <a:p>
            <a:pPr lvl="2"/>
            <a:r>
              <a:rPr lang="hr-HR" dirty="0" smtClean="0"/>
              <a:t>tip, proizvođač, serijski broj, …</a:t>
            </a:r>
          </a:p>
          <a:p>
            <a:pPr lvl="2"/>
            <a:r>
              <a:rPr lang="hr-HR" dirty="0" smtClean="0"/>
              <a:t>kad su se </a:t>
            </a:r>
            <a:r>
              <a:rPr lang="hr-HR" b="1" dirty="0" smtClean="0"/>
              <a:t>prvi put </a:t>
            </a:r>
            <a:r>
              <a:rPr lang="hr-HR" dirty="0" smtClean="0"/>
              <a:t>priključili</a:t>
            </a:r>
          </a:p>
          <a:p>
            <a:pPr lvl="2"/>
            <a:r>
              <a:rPr lang="hr-HR" dirty="0" smtClean="0"/>
              <a:t>kad su se </a:t>
            </a:r>
            <a:r>
              <a:rPr lang="hr-HR" b="1" dirty="0" smtClean="0"/>
              <a:t>posljednji put </a:t>
            </a:r>
            <a:r>
              <a:rPr lang="hr-HR" dirty="0" smtClean="0"/>
              <a:t>priključili</a:t>
            </a:r>
          </a:p>
          <a:p>
            <a:endParaRPr lang="hr-H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52900" cy="1066800"/>
          </a:xfrm>
        </p:spPr>
        <p:txBody>
          <a:bodyPr/>
          <a:lstStyle/>
          <a:p>
            <a:r>
              <a:rPr lang="hr-HR" dirty="0" err="1" smtClean="0"/>
              <a:t>USBDevview.exe</a:t>
            </a:r>
            <a:endParaRPr lang="hr-HR" dirty="0" smtClean="0"/>
          </a:p>
          <a:p>
            <a:pPr lvl="1"/>
            <a:r>
              <a:rPr lang="hr-HR" dirty="0" smtClean="0"/>
              <a:t>besplatan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9470" y="762000"/>
            <a:ext cx="624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hr-HR" sz="2000" dirty="0" smtClean="0">
                <a:solidFill>
                  <a:srgbClr val="FFFF00"/>
                </a:solidFill>
              </a:rPr>
              <a:t>http://www.nirsoft.net/</a:t>
            </a:r>
            <a:r>
              <a:rPr lang="hr-HR" sz="2000" dirty="0" err="1" smtClean="0">
                <a:solidFill>
                  <a:srgbClr val="FFFF00"/>
                </a:solidFill>
              </a:rPr>
              <a:t>utils</a:t>
            </a:r>
            <a:r>
              <a:rPr lang="hr-HR" sz="2000" dirty="0" smtClean="0">
                <a:solidFill>
                  <a:srgbClr val="FFFF00"/>
                </a:solidFill>
              </a:rPr>
              <a:t>/</a:t>
            </a:r>
            <a:r>
              <a:rPr lang="hr-HR" sz="2000" dirty="0" err="1" smtClean="0">
                <a:solidFill>
                  <a:srgbClr val="FFFF00"/>
                </a:solidFill>
              </a:rPr>
              <a:t>usb</a:t>
            </a:r>
            <a:r>
              <a:rPr lang="hr-HR" sz="2000" dirty="0" smtClean="0">
                <a:solidFill>
                  <a:srgbClr val="FFFF00"/>
                </a:solidFill>
              </a:rPr>
              <a:t>_</a:t>
            </a:r>
            <a:r>
              <a:rPr lang="hr-HR" sz="2000" dirty="0" err="1" smtClean="0">
                <a:solidFill>
                  <a:srgbClr val="FFFF00"/>
                </a:solidFill>
              </a:rPr>
              <a:t>devices</a:t>
            </a:r>
            <a:r>
              <a:rPr lang="hr-HR" sz="2000" dirty="0" smtClean="0">
                <a:solidFill>
                  <a:srgbClr val="FFFF00"/>
                </a:solidFill>
              </a:rPr>
              <a:t>_</a:t>
            </a:r>
            <a:r>
              <a:rPr lang="hr-HR" sz="2000" dirty="0" err="1" smtClean="0">
                <a:solidFill>
                  <a:srgbClr val="FFFF00"/>
                </a:solidFill>
              </a:rPr>
              <a:t>view.html</a:t>
            </a:r>
            <a:endParaRPr lang="hr-HR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noFill/>
        </p:spPr>
        <p:txBody>
          <a:bodyPr/>
          <a:lstStyle/>
          <a:p>
            <a:r>
              <a:rPr lang="hr-HR" smtClean="0"/>
              <a:t>Sustavi za </a:t>
            </a:r>
            <a:br>
              <a:rPr lang="hr-HR" smtClean="0"/>
            </a:br>
            <a:r>
              <a:rPr lang="hr-HR" smtClean="0"/>
              <a:t>praćenje i vođenje procesa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1066800"/>
          </a:xfrm>
        </p:spPr>
        <p:txBody>
          <a:bodyPr/>
          <a:lstStyle/>
          <a:p>
            <a:r>
              <a:rPr lang="hr-HR" smtClean="0"/>
              <a:t>SPVP.zesoi.fer.hr</a:t>
            </a:r>
          </a:p>
        </p:txBody>
      </p:sp>
      <p:sp>
        <p:nvSpPr>
          <p:cNvPr id="24580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31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&lt;title&gt;Sustavi za &amp;#xB;praćenje i vođenje procesa&lt;/title&gt;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r>
              <a:rPr lang="hr-HR" dirty="0" smtClean="0"/>
              <a:t>Jeste li znali da USB spravice …</a:t>
            </a:r>
            <a:endParaRPr lang="hr-HR" dirty="0"/>
          </a:p>
        </p:txBody>
      </p:sp>
      <p:pic>
        <p:nvPicPr>
          <p:cNvPr id="67586" name="Picture 2" descr="http://i00.i.aliimg.com/wsphoto/v0/581939756/Free-shipping-USB-Gadget-USB-Can-Shaped-USB-Cooler-and-USB-Warm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743200"/>
            <a:ext cx="2971800" cy="2971800"/>
          </a:xfrm>
          <a:prstGeom prst="rect">
            <a:avLst/>
          </a:prstGeom>
          <a:noFill/>
        </p:spPr>
      </p:pic>
      <p:pic>
        <p:nvPicPr>
          <p:cNvPr id="67588" name="Picture 4" descr="http://techtoom.com/wp-content/uploads/2010/08/usb-aquari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32510"/>
            <a:ext cx="2513496" cy="2167890"/>
          </a:xfrm>
          <a:prstGeom prst="rect">
            <a:avLst/>
          </a:prstGeom>
          <a:noFill/>
        </p:spPr>
      </p:pic>
      <p:pic>
        <p:nvPicPr>
          <p:cNvPr id="67590" name="Picture 6" descr="http://www.w7forums.com/attachments/l_plasma_ball1-jpg.523/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419600"/>
            <a:ext cx="2463030" cy="2438400"/>
          </a:xfrm>
          <a:prstGeom prst="rect">
            <a:avLst/>
          </a:prstGeom>
          <a:noFill/>
        </p:spPr>
      </p:pic>
      <p:pic>
        <p:nvPicPr>
          <p:cNvPr id="67592" name="Picture 8" descr="http://www.sybausa.com/pic/SY-ACC65055/phph4htB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14800"/>
            <a:ext cx="3138030" cy="2590799"/>
          </a:xfrm>
          <a:prstGeom prst="rect">
            <a:avLst/>
          </a:prstGeom>
          <a:noFill/>
        </p:spPr>
      </p:pic>
      <p:pic>
        <p:nvPicPr>
          <p:cNvPr id="67594" name="Picture 10" descr="http://cdn.macworld.com.au/wp-content/uploads/2011/08/Brando-USB-LightBulb-538x4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295400"/>
            <a:ext cx="2590800" cy="1945508"/>
          </a:xfrm>
          <a:prstGeom prst="rect">
            <a:avLst/>
          </a:prstGeom>
          <a:noFill/>
        </p:spPr>
      </p:pic>
      <p:pic>
        <p:nvPicPr>
          <p:cNvPr id="67596" name="Picture 12" descr="http://ecx.images-amazon.com/images/I/71Wua8Lzxy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7015" y="2057400"/>
            <a:ext cx="2546985" cy="27336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762000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rgbClr val="FFFF00"/>
                </a:solidFill>
              </a:rPr>
              <a:t>… zapravo samo koriste napajanje?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aralelni_serijski_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3098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0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&lt;title&gt;Slide25&lt;/title&gt;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  <p:pic>
        <p:nvPicPr>
          <p:cNvPr id="46082" name="Picture 2" descr="http://common.ziffdavisinternet.com/encyclopedia_images/_PCPORT.GIF"/>
          <p:cNvPicPr>
            <a:picLocks noChangeAspect="1" noChangeArrowheads="1"/>
          </p:cNvPicPr>
          <p:nvPr/>
        </p:nvPicPr>
        <p:blipFill>
          <a:blip r:embed="rId4" cstate="print"/>
          <a:srcRect t="23415"/>
          <a:stretch>
            <a:fillRect/>
          </a:stretch>
        </p:blipFill>
        <p:spPr bwMode="auto">
          <a:xfrm>
            <a:off x="152400" y="2057400"/>
            <a:ext cx="3248025" cy="4486276"/>
          </a:xfrm>
          <a:prstGeom prst="rect">
            <a:avLst/>
          </a:prstGeom>
          <a:noFill/>
        </p:spPr>
      </p:pic>
      <p:pic>
        <p:nvPicPr>
          <p:cNvPr id="6" name="Picture 2" descr="http://common.ziffdavisinternet.com/encyclopedia_images/_PCPORT.GIF"/>
          <p:cNvPicPr>
            <a:picLocks noChangeAspect="1" noChangeArrowheads="1"/>
          </p:cNvPicPr>
          <p:nvPr/>
        </p:nvPicPr>
        <p:blipFill>
          <a:blip r:embed="rId4" cstate="print"/>
          <a:srcRect b="86992"/>
          <a:stretch>
            <a:fillRect/>
          </a:stretch>
        </p:blipFill>
        <p:spPr bwMode="auto">
          <a:xfrm>
            <a:off x="152400" y="1295400"/>
            <a:ext cx="3248025" cy="762000"/>
          </a:xfrm>
          <a:prstGeom prst="rect">
            <a:avLst/>
          </a:prstGeom>
          <a:noFill/>
        </p:spPr>
      </p:pic>
      <p:pic>
        <p:nvPicPr>
          <p:cNvPr id="46084" name="Picture 4" descr="http://mirrors.arcadecontrols.com/simracingworld/images/articles/wheel/joy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81200"/>
            <a:ext cx="1905000" cy="2047876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81100"/>
          </a:xfrm>
        </p:spPr>
        <p:txBody>
          <a:bodyPr/>
          <a:lstStyle/>
          <a:p>
            <a:r>
              <a:rPr lang="hr-HR" dirty="0" smtClean="0"/>
              <a:t>Mnoštvo (velikih) konektora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597775" cy="714375"/>
          </a:xfrm>
        </p:spPr>
        <p:txBody>
          <a:bodyPr lIns="0" tIns="45720" rIns="0" bIns="0" anchor="b"/>
          <a:lstStyle/>
          <a:p>
            <a:pPr eaLnBrk="1" hangingPunct="1"/>
            <a:r>
              <a:rPr lang="hr-HR" sz="4200" dirty="0" smtClean="0">
                <a:latin typeface="Calibri" pitchFamily="34" charset="0"/>
                <a:cs typeface="Tahoma" pitchFamily="34" charset="0"/>
              </a:rPr>
              <a:t>USB - </a:t>
            </a:r>
            <a:r>
              <a:rPr lang="hr-HR" sz="3200" b="1" i="1" dirty="0" err="1" smtClean="0">
                <a:solidFill>
                  <a:srgbClr val="FFFF00"/>
                </a:solidFill>
              </a:rPr>
              <a:t>Universal</a:t>
            </a:r>
            <a:r>
              <a:rPr lang="hr-HR" sz="3200" b="1" i="1" dirty="0" smtClean="0">
                <a:solidFill>
                  <a:srgbClr val="FFFF00"/>
                </a:solidFill>
              </a:rPr>
              <a:t> </a:t>
            </a:r>
            <a:r>
              <a:rPr lang="hr-HR" sz="3200" b="1" i="1" dirty="0" err="1" smtClean="0">
                <a:solidFill>
                  <a:srgbClr val="FFFF00"/>
                </a:solidFill>
              </a:rPr>
              <a:t>Serial</a:t>
            </a:r>
            <a:r>
              <a:rPr lang="hr-HR" sz="3200" b="1" i="1" dirty="0" smtClean="0">
                <a:solidFill>
                  <a:srgbClr val="FFFF00"/>
                </a:solidFill>
              </a:rPr>
              <a:t> Bus</a:t>
            </a:r>
            <a:endParaRPr lang="hr-HR" sz="3600" dirty="0" smtClean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763000" cy="5486400"/>
          </a:xfrm>
        </p:spPr>
        <p:txBody>
          <a:bodyPr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</a:rPr>
              <a:t>1994:</a:t>
            </a:r>
            <a:r>
              <a:rPr lang="en-US" sz="2000" dirty="0" smtClean="0">
                <a:solidFill>
                  <a:schemeClr val="tx1"/>
                </a:solidFill>
              </a:rPr>
              <a:t> Compaq, DEC, IBM, Intel, Microsoft, NEC, and Nortel</a:t>
            </a:r>
            <a:endParaRPr lang="hr-HR" sz="2000" dirty="0" smtClean="0">
              <a:solidFill>
                <a:schemeClr val="tx1"/>
              </a:solidFill>
            </a:endParaRPr>
          </a:p>
          <a:p>
            <a:endParaRPr lang="hr-HR" sz="2000" dirty="0" smtClean="0">
              <a:solidFill>
                <a:schemeClr val="tx1"/>
              </a:solidFill>
            </a:endParaRPr>
          </a:p>
          <a:p>
            <a:r>
              <a:rPr lang="hr-HR" sz="2000" dirty="0" smtClean="0">
                <a:solidFill>
                  <a:schemeClr val="tx1"/>
                </a:solidFill>
              </a:rPr>
              <a:t>jedinstveni način spajanja vanjskih jedinica na osobno računalo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miš, </a:t>
            </a:r>
            <a:r>
              <a:rPr lang="hr-HR" sz="1600" dirty="0" err="1" smtClean="0">
                <a:solidFill>
                  <a:schemeClr val="tx1"/>
                </a:solidFill>
              </a:rPr>
              <a:t>tikpovnica</a:t>
            </a:r>
            <a:r>
              <a:rPr lang="hr-HR" sz="1600" dirty="0" smtClean="0">
                <a:solidFill>
                  <a:schemeClr val="tx1"/>
                </a:solidFill>
              </a:rPr>
              <a:t>, printer, skener, modem, digitalna kamera, </a:t>
            </a:r>
            <a:r>
              <a:rPr lang="hr-HR" sz="1600" dirty="0" err="1" smtClean="0">
                <a:solidFill>
                  <a:schemeClr val="tx1"/>
                </a:solidFill>
              </a:rPr>
              <a:t>joystick</a:t>
            </a:r>
            <a:r>
              <a:rPr lang="hr-HR" sz="1600" dirty="0" smtClean="0">
                <a:solidFill>
                  <a:schemeClr val="tx1"/>
                </a:solidFill>
              </a:rPr>
              <a:t>,…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zamjena za serijska (RS-232) i paralelna (</a:t>
            </a:r>
            <a:r>
              <a:rPr lang="hr-HR" sz="2000" dirty="0" err="1" smtClean="0">
                <a:solidFill>
                  <a:schemeClr val="tx1"/>
                </a:solidFill>
              </a:rPr>
              <a:t>Centronics</a:t>
            </a:r>
            <a:r>
              <a:rPr lang="hr-HR" sz="2000" dirty="0" smtClean="0">
                <a:solidFill>
                  <a:schemeClr val="tx1"/>
                </a:solidFill>
              </a:rPr>
              <a:t>) sučelja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puno manje žica u kabelu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manji konektori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bitno veće brzine prijenosa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smanjiti broj različitih kabela 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smanjiti broj i veličinu priključaka (</a:t>
            </a:r>
            <a:r>
              <a:rPr lang="hr-HR" sz="2000" i="1" dirty="0" err="1" smtClean="0">
                <a:solidFill>
                  <a:schemeClr val="tx1"/>
                </a:solidFill>
              </a:rPr>
              <a:t>portova</a:t>
            </a:r>
            <a:r>
              <a:rPr lang="hr-HR" sz="2000" dirty="0" smtClean="0">
                <a:solidFill>
                  <a:schemeClr val="tx1"/>
                </a:solidFill>
              </a:rPr>
              <a:t>) na računalu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dinamičko spajanje i </a:t>
            </a:r>
            <a:r>
              <a:rPr lang="hr-HR" sz="2000" dirty="0" err="1" smtClean="0">
                <a:solidFill>
                  <a:schemeClr val="tx1"/>
                </a:solidFill>
              </a:rPr>
              <a:t>odspajanje</a:t>
            </a:r>
            <a:r>
              <a:rPr lang="hr-HR" sz="2000" dirty="0" smtClean="0">
                <a:solidFill>
                  <a:schemeClr val="tx1"/>
                </a:solidFill>
              </a:rPr>
              <a:t> vanjskih uređaja 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na “živo” (</a:t>
            </a:r>
            <a:r>
              <a:rPr lang="hr-HR" sz="1600" i="1" dirty="0" err="1" smtClean="0">
                <a:solidFill>
                  <a:schemeClr val="tx1"/>
                </a:solidFill>
              </a:rPr>
              <a:t>hot</a:t>
            </a:r>
            <a:r>
              <a:rPr lang="hr-HR" sz="1600" i="1" dirty="0" smtClean="0">
                <a:solidFill>
                  <a:schemeClr val="tx1"/>
                </a:solidFill>
              </a:rPr>
              <a:t>-</a:t>
            </a:r>
            <a:r>
              <a:rPr lang="hr-HR" sz="1600" i="1" dirty="0" err="1" smtClean="0">
                <a:solidFill>
                  <a:schemeClr val="tx1"/>
                </a:solidFill>
              </a:rPr>
              <a:t>swap</a:t>
            </a:r>
            <a:r>
              <a:rPr lang="hr-HR" sz="1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bez potrebe za resetiranjem računala (Plug </a:t>
            </a:r>
            <a:r>
              <a:rPr lang="hr-HR" sz="1600" dirty="0" err="1" smtClean="0">
                <a:solidFill>
                  <a:schemeClr val="tx1"/>
                </a:solidFill>
              </a:rPr>
              <a:t>and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hr-HR" sz="1600" dirty="0" err="1" smtClean="0">
                <a:solidFill>
                  <a:schemeClr val="tx1"/>
                </a:solidFill>
              </a:rPr>
              <a:t>Play</a:t>
            </a:r>
            <a:r>
              <a:rPr lang="hr-HR" sz="1600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hr-HR" sz="1600" dirty="0" smtClean="0">
                <a:solidFill>
                  <a:schemeClr val="tx1"/>
                </a:solidFill>
              </a:rPr>
              <a:t>i instalacijom potrebnih </a:t>
            </a:r>
            <a:r>
              <a:rPr lang="hr-HR" sz="1600" dirty="0" err="1" smtClean="0">
                <a:solidFill>
                  <a:schemeClr val="tx1"/>
                </a:solidFill>
              </a:rPr>
              <a:t>driver</a:t>
            </a:r>
            <a:r>
              <a:rPr lang="hr-HR" sz="1600" dirty="0" smtClean="0">
                <a:solidFill>
                  <a:schemeClr val="tx1"/>
                </a:solidFill>
              </a:rPr>
              <a:t>-a</a:t>
            </a:r>
          </a:p>
          <a:p>
            <a:pPr lvl="2"/>
            <a:r>
              <a:rPr lang="hr-HR" sz="1600" dirty="0" smtClean="0">
                <a:solidFill>
                  <a:schemeClr val="tx1"/>
                </a:solidFill>
              </a:rPr>
              <a:t>instalacija se radi  samo prvi put</a:t>
            </a:r>
          </a:p>
          <a:p>
            <a:pPr lvl="3"/>
            <a:r>
              <a:rPr lang="hr-HR" sz="1400" dirty="0" smtClean="0">
                <a:solidFill>
                  <a:schemeClr val="tx1"/>
                </a:solidFill>
              </a:rPr>
              <a:t>po mogućnosti automatski</a:t>
            </a:r>
            <a:endParaRPr lang="hr-HR" sz="1500" dirty="0" smtClean="0">
              <a:cs typeface="Tahoma" pitchFamily="34" charset="0"/>
            </a:endParaRPr>
          </a:p>
        </p:txBody>
      </p:sp>
      <p:sp>
        <p:nvSpPr>
          <p:cNvPr id="4100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75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&lt;title&gt;USB&lt;/title&gt;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  <p:pic>
        <p:nvPicPr>
          <p:cNvPr id="44034" name="Picture 2" descr="http://www.hdwallpapersinn.com/wp-content/uploads/2014/10/computer-mouse-bann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0"/>
            <a:ext cx="1200150" cy="675289"/>
          </a:xfrm>
          <a:prstGeom prst="rect">
            <a:avLst/>
          </a:prstGeom>
          <a:noFill/>
        </p:spPr>
      </p:pic>
      <p:pic>
        <p:nvPicPr>
          <p:cNvPr id="44036" name="Picture 4" descr="http://www.liquidware.com/system/0000/3480/Beagle_Mini_USB_Keyboa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57200"/>
            <a:ext cx="1362076" cy="1362076"/>
          </a:xfrm>
          <a:prstGeom prst="rect">
            <a:avLst/>
          </a:prstGeom>
          <a:noFill/>
        </p:spPr>
      </p:pic>
      <p:pic>
        <p:nvPicPr>
          <p:cNvPr id="44038" name="Picture 6" descr="http://i01.i.aliimg.com/wsphoto/v0/606593773_1/HD-Driver-Free-Built-in-Anti-Noise-Mic-60fps-USB-Webcam-web-camera-web-cam-p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4" y="1600200"/>
            <a:ext cx="828676" cy="82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81100"/>
          </a:xfrm>
        </p:spPr>
        <p:txBody>
          <a:bodyPr/>
          <a:lstStyle/>
          <a:p>
            <a:r>
              <a:rPr lang="hr-HR" dirty="0" smtClean="0"/>
              <a:t>Sadržaj predavanja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3340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standardi</a:t>
            </a:r>
          </a:p>
          <a:p>
            <a:r>
              <a:rPr lang="hr-HR" dirty="0" smtClean="0"/>
              <a:t>arhitektura </a:t>
            </a:r>
          </a:p>
          <a:p>
            <a:r>
              <a:rPr lang="hr-HR" dirty="0" smtClean="0"/>
              <a:t>fizički sloj</a:t>
            </a:r>
          </a:p>
          <a:p>
            <a:pPr lvl="1"/>
            <a:r>
              <a:rPr lang="hr-HR" dirty="0" smtClean="0"/>
              <a:t>kabel</a:t>
            </a:r>
          </a:p>
          <a:p>
            <a:pPr lvl="1"/>
            <a:r>
              <a:rPr lang="hr-HR" dirty="0" smtClean="0"/>
              <a:t>konektori</a:t>
            </a:r>
          </a:p>
          <a:p>
            <a:pPr lvl="1"/>
            <a:r>
              <a:rPr lang="hr-HR" dirty="0" smtClean="0"/>
              <a:t>električni signali</a:t>
            </a:r>
          </a:p>
          <a:p>
            <a:r>
              <a:rPr lang="hr-HR" dirty="0" smtClean="0"/>
              <a:t>topologije – </a:t>
            </a:r>
            <a:r>
              <a:rPr lang="hr-HR" dirty="0" err="1" smtClean="0"/>
              <a:t>hub</a:t>
            </a:r>
            <a:endParaRPr lang="hr-HR" dirty="0" smtClean="0"/>
          </a:p>
          <a:p>
            <a:r>
              <a:rPr lang="hr-HR" dirty="0" smtClean="0"/>
              <a:t>protokol i vrste prijenosa</a:t>
            </a:r>
          </a:p>
          <a:p>
            <a:r>
              <a:rPr lang="hr-HR" dirty="0" smtClean="0"/>
              <a:t>format paketa</a:t>
            </a:r>
          </a:p>
          <a:p>
            <a:r>
              <a:rPr lang="hr-HR" dirty="0" smtClean="0"/>
              <a:t>zanimljivosti</a:t>
            </a:r>
          </a:p>
          <a:p>
            <a:endParaRPr lang="hr-HR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1836"/>
            <a:ext cx="1981200" cy="508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609600" y="3352800"/>
            <a:ext cx="7772400" cy="914400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50175" cy="452438"/>
          </a:xfrm>
        </p:spPr>
        <p:txBody>
          <a:bodyPr lIns="0" tIns="45720" rIns="0" bIns="0" anchor="b"/>
          <a:lstStyle/>
          <a:p>
            <a:pPr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Standardi</a:t>
            </a:r>
            <a:endParaRPr lang="hr-HR" dirty="0" smtClean="0">
              <a:cs typeface="Tahoma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50825" y="765175"/>
            <a:ext cx="871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458200" cy="6172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USB-IF (USB </a:t>
            </a:r>
            <a:r>
              <a:rPr lang="hr-HR" sz="1800" i="1" dirty="0" err="1" smtClean="0">
                <a:solidFill>
                  <a:schemeClr val="tx1"/>
                </a:solidFill>
              </a:rPr>
              <a:t>Implementers</a:t>
            </a:r>
            <a:r>
              <a:rPr lang="hr-HR" sz="1800" i="1" dirty="0" smtClean="0">
                <a:solidFill>
                  <a:schemeClr val="tx1"/>
                </a:solidFill>
              </a:rPr>
              <a:t> Forum</a:t>
            </a:r>
            <a:r>
              <a:rPr lang="hr-HR" sz="1800" dirty="0" smtClean="0">
                <a:solidFill>
                  <a:schemeClr val="tx1"/>
                </a:solidFill>
              </a:rPr>
              <a:t>) standardi (www.USB.org)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neprofitna organizacija za promoviranje USB-a, osnovana 1995. godine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Intel, </a:t>
            </a:r>
            <a:r>
              <a:rPr lang="hr-HR" sz="1600" dirty="0" err="1" smtClean="0">
                <a:solidFill>
                  <a:schemeClr val="tx1"/>
                </a:solidFill>
              </a:rPr>
              <a:t>Apple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hr-HR" sz="1600" dirty="0" err="1" smtClean="0">
                <a:solidFill>
                  <a:schemeClr val="tx1"/>
                </a:solidFill>
              </a:rPr>
              <a:t>Computer</a:t>
            </a:r>
            <a:r>
              <a:rPr lang="hr-HR" sz="1600" dirty="0" smtClean="0">
                <a:solidFill>
                  <a:schemeClr val="tx1"/>
                </a:solidFill>
              </a:rPr>
              <a:t>, </a:t>
            </a:r>
            <a:r>
              <a:rPr lang="hr-HR" sz="1600" dirty="0" err="1" smtClean="0">
                <a:solidFill>
                  <a:schemeClr val="tx1"/>
                </a:solidFill>
              </a:rPr>
              <a:t>Hewlett</a:t>
            </a:r>
            <a:r>
              <a:rPr lang="hr-HR" sz="1600" dirty="0" smtClean="0">
                <a:solidFill>
                  <a:schemeClr val="tx1"/>
                </a:solidFill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</a:rPr>
              <a:t>Packard</a:t>
            </a:r>
            <a:r>
              <a:rPr lang="hr-HR" sz="1600" dirty="0" smtClean="0">
                <a:solidFill>
                  <a:schemeClr val="tx1"/>
                </a:solidFill>
              </a:rPr>
              <a:t>, NEC, Microsoft i </a:t>
            </a:r>
            <a:r>
              <a:rPr lang="hr-HR" sz="1600" dirty="0" err="1" smtClean="0">
                <a:solidFill>
                  <a:schemeClr val="tx1"/>
                </a:solidFill>
              </a:rPr>
              <a:t>Agree</a:t>
            </a:r>
            <a:r>
              <a:rPr lang="hr-HR" sz="1600" dirty="0" smtClean="0">
                <a:solidFill>
                  <a:schemeClr val="tx1"/>
                </a:solidFill>
              </a:rPr>
              <a:t> Systems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USB 0.7 (0.8, 0.9, 0.99)</a:t>
            </a:r>
          </a:p>
          <a:p>
            <a:pPr lvl="2">
              <a:lnSpc>
                <a:spcPct val="80000"/>
              </a:lnSpc>
            </a:pPr>
            <a:r>
              <a:rPr lang="hr-HR" sz="1400" dirty="0" smtClean="0">
                <a:solidFill>
                  <a:schemeClr val="tx1"/>
                </a:solidFill>
              </a:rPr>
              <a:t>studeni 1994. do kolovoz 1995. godine </a:t>
            </a:r>
          </a:p>
          <a:p>
            <a:pPr>
              <a:lnSpc>
                <a:spcPct val="8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USB 1.0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siječanj 1996. godine</a:t>
            </a:r>
          </a:p>
          <a:p>
            <a:pPr lvl="1">
              <a:lnSpc>
                <a:spcPct val="80000"/>
              </a:lnSpc>
            </a:pPr>
            <a:r>
              <a:rPr lang="hr-HR" sz="1600" dirty="0" err="1" smtClean="0">
                <a:solidFill>
                  <a:schemeClr val="tx1"/>
                </a:solidFill>
              </a:rPr>
              <a:t>Low</a:t>
            </a:r>
            <a:r>
              <a:rPr lang="hr-HR" sz="1600" dirty="0" smtClean="0">
                <a:solidFill>
                  <a:schemeClr val="tx1"/>
                </a:solidFill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</a:rPr>
              <a:t>speed</a:t>
            </a:r>
            <a:r>
              <a:rPr lang="hr-HR" sz="1600" dirty="0" smtClean="0">
                <a:solidFill>
                  <a:schemeClr val="tx1"/>
                </a:solidFill>
              </a:rPr>
              <a:t>: </a:t>
            </a:r>
            <a:r>
              <a:rPr lang="hr-HR" sz="1600" dirty="0" smtClean="0">
                <a:solidFill>
                  <a:schemeClr val="tx2"/>
                </a:solidFill>
              </a:rPr>
              <a:t>1.5 Mbps</a:t>
            </a:r>
          </a:p>
          <a:p>
            <a:pPr lvl="1">
              <a:lnSpc>
                <a:spcPct val="80000"/>
              </a:lnSpc>
            </a:pPr>
            <a:r>
              <a:rPr lang="hr-HR" sz="1600" dirty="0" err="1" smtClean="0">
                <a:solidFill>
                  <a:schemeClr val="tx1"/>
                </a:solidFill>
              </a:rPr>
              <a:t>Full</a:t>
            </a:r>
            <a:r>
              <a:rPr lang="hr-HR" sz="1600" dirty="0" smtClean="0">
                <a:solidFill>
                  <a:schemeClr val="tx1"/>
                </a:solidFill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</a:rPr>
              <a:t>speed</a:t>
            </a:r>
            <a:r>
              <a:rPr lang="hr-HR" sz="1600" dirty="0" smtClean="0">
                <a:solidFill>
                  <a:schemeClr val="tx1"/>
                </a:solidFill>
              </a:rPr>
              <a:t>: </a:t>
            </a:r>
            <a:r>
              <a:rPr lang="hr-HR" sz="1600" dirty="0" smtClean="0">
                <a:solidFill>
                  <a:schemeClr val="tx2"/>
                </a:solidFill>
              </a:rPr>
              <a:t>12Mbps</a:t>
            </a:r>
          </a:p>
          <a:p>
            <a:pPr>
              <a:lnSpc>
                <a:spcPct val="80000"/>
              </a:lnSpc>
            </a:pPr>
            <a:r>
              <a:rPr lang="hr-HR" sz="1800" dirty="0" smtClean="0">
                <a:solidFill>
                  <a:schemeClr val="tx1"/>
                </a:solidFill>
              </a:rPr>
              <a:t>USB 1.1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rujan 1998. godine</a:t>
            </a:r>
          </a:p>
          <a:p>
            <a:pPr lvl="1">
              <a:lnSpc>
                <a:spcPct val="80000"/>
              </a:lnSpc>
            </a:pPr>
            <a:r>
              <a:rPr lang="hr-HR" sz="1600" dirty="0" err="1" smtClean="0">
                <a:solidFill>
                  <a:schemeClr val="tx1"/>
                </a:solidFill>
              </a:rPr>
              <a:t>Low</a:t>
            </a:r>
            <a:r>
              <a:rPr lang="hr-HR" sz="1600" dirty="0" smtClean="0">
                <a:solidFill>
                  <a:schemeClr val="tx1"/>
                </a:solidFill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</a:rPr>
              <a:t>speed</a:t>
            </a:r>
            <a:r>
              <a:rPr lang="hr-HR" sz="1600" dirty="0" smtClean="0">
                <a:solidFill>
                  <a:schemeClr val="tx1"/>
                </a:solidFill>
              </a:rPr>
              <a:t> i </a:t>
            </a:r>
            <a:r>
              <a:rPr lang="hr-HR" sz="1600" dirty="0" err="1" smtClean="0">
                <a:solidFill>
                  <a:schemeClr val="tx1"/>
                </a:solidFill>
              </a:rPr>
              <a:t>Full</a:t>
            </a:r>
            <a:r>
              <a:rPr lang="hr-HR" sz="1600" dirty="0" smtClean="0">
                <a:solidFill>
                  <a:schemeClr val="tx1"/>
                </a:solidFill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</a:rPr>
              <a:t>speed</a:t>
            </a:r>
            <a:endParaRPr lang="hr-HR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1800" b="1" dirty="0" smtClean="0">
                <a:solidFill>
                  <a:schemeClr val="tx1"/>
                </a:solidFill>
              </a:rPr>
              <a:t>USB 2.0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travanj 2000. godine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40 puta veća brzina prijenosa: </a:t>
            </a:r>
            <a:r>
              <a:rPr lang="hr-HR" sz="1600" dirty="0" smtClean="0">
                <a:solidFill>
                  <a:srgbClr val="FF0000"/>
                </a:solidFill>
              </a:rPr>
              <a:t>480Mbps</a:t>
            </a:r>
          </a:p>
          <a:p>
            <a:pPr lvl="1">
              <a:lnSpc>
                <a:spcPct val="80000"/>
              </a:lnSpc>
            </a:pPr>
            <a:r>
              <a:rPr lang="hr-HR" sz="1600" dirty="0" smtClean="0">
                <a:solidFill>
                  <a:schemeClr val="tx1"/>
                </a:solidFill>
              </a:rPr>
              <a:t>dodatna širina pojasa veze za multimediju</a:t>
            </a:r>
          </a:p>
          <a:p>
            <a:pPr>
              <a:lnSpc>
                <a:spcPct val="80000"/>
              </a:lnSpc>
            </a:pPr>
            <a:r>
              <a:rPr lang="hr-HR" sz="1700" b="1" dirty="0" smtClean="0">
                <a:cs typeface="Tahoma" pitchFamily="34" charset="0"/>
              </a:rPr>
              <a:t>USB 3.0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rujan 2007. godine</a:t>
            </a:r>
          </a:p>
          <a:p>
            <a:pPr lvl="1">
              <a:lnSpc>
                <a:spcPct val="80000"/>
              </a:lnSpc>
            </a:pPr>
            <a:r>
              <a:rPr lang="hr-HR" sz="1500" dirty="0" err="1" smtClean="0">
                <a:cs typeface="Tahoma" pitchFamily="34" charset="0"/>
              </a:rPr>
              <a:t>SuperSpeed</a:t>
            </a:r>
            <a:r>
              <a:rPr lang="hr-HR" sz="1500" dirty="0" smtClean="0">
                <a:cs typeface="Tahoma" pitchFamily="34" charset="0"/>
              </a:rPr>
              <a:t> bus 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brzine do 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5 </a:t>
            </a:r>
            <a:r>
              <a:rPr lang="hr-HR" sz="1500" dirty="0" err="1" smtClean="0">
                <a:solidFill>
                  <a:schemeClr val="tx2"/>
                </a:solidFill>
                <a:cs typeface="Tahoma" pitchFamily="34" charset="0"/>
              </a:rPr>
              <a:t>Gbps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 (efektivno 3.2 </a:t>
            </a:r>
            <a:r>
              <a:rPr lang="hr-HR" sz="1500" dirty="0" err="1" smtClean="0">
                <a:solidFill>
                  <a:schemeClr val="tx2"/>
                </a:solidFill>
                <a:cs typeface="Tahoma" pitchFamily="34" charset="0"/>
              </a:rPr>
              <a:t>Gbps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ALI, uz dodatne dvije žice – </a:t>
            </a:r>
          </a:p>
          <a:p>
            <a:pPr>
              <a:lnSpc>
                <a:spcPct val="90000"/>
              </a:lnSpc>
            </a:pPr>
            <a:r>
              <a:rPr lang="hr-HR" sz="1700" b="1" dirty="0" smtClean="0">
                <a:cs typeface="Tahoma" pitchFamily="34" charset="0"/>
              </a:rPr>
              <a:t>USB 3.1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2013.</a:t>
            </a:r>
          </a:p>
          <a:p>
            <a:pPr lvl="1">
              <a:lnSpc>
                <a:spcPct val="80000"/>
              </a:lnSpc>
            </a:pPr>
            <a:r>
              <a:rPr lang="hr-HR" sz="1500" dirty="0" err="1" smtClean="0">
                <a:cs typeface="Tahoma" pitchFamily="34" charset="0"/>
              </a:rPr>
              <a:t>SuperSpeed</a:t>
            </a:r>
            <a:r>
              <a:rPr lang="hr-HR" sz="1500" dirty="0" smtClean="0">
                <a:cs typeface="Tahoma" pitchFamily="34" charset="0"/>
              </a:rPr>
              <a:t>+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brzine do 10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hr-HR" sz="1500" dirty="0" err="1" smtClean="0">
                <a:solidFill>
                  <a:schemeClr val="tx2"/>
                </a:solidFill>
                <a:cs typeface="Tahoma" pitchFamily="34" charset="0"/>
              </a:rPr>
              <a:t>Gbps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 (efektivno 7.2 </a:t>
            </a:r>
            <a:r>
              <a:rPr lang="hr-HR" sz="1500" dirty="0" err="1" smtClean="0">
                <a:solidFill>
                  <a:schemeClr val="tx2"/>
                </a:solidFill>
                <a:cs typeface="Tahoma" pitchFamily="34" charset="0"/>
              </a:rPr>
              <a:t>Gbps</a:t>
            </a:r>
            <a:r>
              <a:rPr lang="hr-HR" sz="1500" dirty="0" smtClean="0">
                <a:solidFill>
                  <a:schemeClr val="tx2"/>
                </a:solidFill>
                <a:cs typeface="Tahoma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hr-HR" sz="1500" dirty="0" smtClean="0">
                <a:cs typeface="Tahoma" pitchFamily="34" charset="0"/>
              </a:rPr>
              <a:t>kompatibilan s 3.0 i 2.0</a:t>
            </a:r>
          </a:p>
          <a:p>
            <a:pPr lvl="1">
              <a:lnSpc>
                <a:spcPct val="80000"/>
              </a:lnSpc>
            </a:pPr>
            <a:r>
              <a:rPr lang="hr-HR" sz="1500" dirty="0" err="1" smtClean="0">
                <a:cs typeface="Tahoma" pitchFamily="34" charset="0"/>
              </a:rPr>
              <a:t>Type</a:t>
            </a:r>
            <a:r>
              <a:rPr lang="hr-HR" sz="1500" dirty="0" smtClean="0">
                <a:cs typeface="Tahoma" pitchFamily="34" charset="0"/>
              </a:rPr>
              <a:t> C konektor – 24 žice</a:t>
            </a:r>
          </a:p>
          <a:p>
            <a:pPr lvl="1">
              <a:lnSpc>
                <a:spcPct val="80000"/>
              </a:lnSpc>
            </a:pPr>
            <a:endParaRPr lang="hr-HR" sz="1500" dirty="0" smtClean="0">
              <a:cs typeface="Tahoma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724400"/>
            <a:ext cx="1143000" cy="603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50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7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&lt;?xml version="1.0" encoding="utf-16"?&gt;</a:t>
            </a:r>
          </a:p>
          <a:p>
            <a:r>
              <a:rPr lang="en-US"/>
              <a:t>&lt;Slide xmlns:xsi="http://www.w3.org/2001/XMLSchema-instance" xmlns:xsd="http://www.w3.org/2001/XMLSchema"&gt;</a:t>
            </a:r>
          </a:p>
          <a:p>
            <a:r>
              <a:rPr lang="en-US"/>
              <a:t>  &lt;questions /&gt;</a:t>
            </a:r>
          </a:p>
          <a:p>
            <a:r>
              <a:rPr lang="en-US"/>
              <a:t>  &lt;links /&gt;</a:t>
            </a:r>
          </a:p>
          <a:p>
            <a:r>
              <a:rPr lang="en-US"/>
              <a:t>  &lt;indices /&gt;</a:t>
            </a:r>
          </a:p>
          <a:p>
            <a:r>
              <a:rPr lang="en-US"/>
              <a:t>  &lt;faqs /&gt;</a:t>
            </a:r>
          </a:p>
          <a:p>
            <a:r>
              <a:rPr lang="en-US"/>
              <a:t>  &lt;occurrences /&gt;</a:t>
            </a:r>
          </a:p>
          <a:p>
            <a:r>
              <a:rPr lang="en-US"/>
              <a:t>  &lt;title&gt;Standardi&lt;/title&gt;</a:t>
            </a:r>
          </a:p>
          <a:p>
            <a:r>
              <a:rPr lang="en-US"/>
              <a:t>  &lt;id&gt;0&lt;/id&gt;</a:t>
            </a:r>
          </a:p>
          <a:p>
            <a:r>
              <a:rPr lang="en-US"/>
              <a:t>  &lt;presentationName&gt;USB-2011.pptx&lt;/presentationName&gt;</a:t>
            </a:r>
          </a:p>
          <a:p>
            <a:r>
              <a:rPr lang="en-US"/>
              <a:t>  &lt;isLast&gt;false&lt;/isLast&gt;</a:t>
            </a:r>
          </a:p>
          <a:p>
            <a:r>
              <a:rPr lang="en-US"/>
              <a:t>&lt;/Slide&gt;</a:t>
            </a:r>
            <a:endParaRPr lang="hr-HR"/>
          </a:p>
        </p:txBody>
      </p:sp>
      <p:pic>
        <p:nvPicPr>
          <p:cNvPr id="39938" name="Picture 2" descr="http://upload.wikimedia.org/wikipedia/commons/4/47/USB-3.0-Stecker_%28Typ_B%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343400"/>
            <a:ext cx="1733550" cy="1154913"/>
          </a:xfrm>
          <a:prstGeom prst="rect">
            <a:avLst/>
          </a:prstGeom>
          <a:noFill/>
        </p:spPr>
      </p:pic>
      <p:pic>
        <p:nvPicPr>
          <p:cNvPr id="39940" name="Picture 4" descr="http://www.bozzabench.com/Portals/1/Vestifoto/0215/super-spe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3" t="6818" r="14667" b="25000"/>
          <a:stretch>
            <a:fillRect/>
          </a:stretch>
        </p:blipFill>
        <p:spPr bwMode="auto">
          <a:xfrm>
            <a:off x="4724400" y="5791200"/>
            <a:ext cx="1295400" cy="719667"/>
          </a:xfrm>
          <a:prstGeom prst="rect">
            <a:avLst/>
          </a:prstGeom>
          <a:noFill/>
        </p:spPr>
      </p:pic>
      <p:pic>
        <p:nvPicPr>
          <p:cNvPr id="9" name="Picture 6" descr="http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81200"/>
            <a:ext cx="1295400" cy="621227"/>
          </a:xfrm>
          <a:prstGeom prst="rect">
            <a:avLst/>
          </a:prstGeom>
          <a:noFill/>
        </p:spPr>
      </p:pic>
      <p:pic>
        <p:nvPicPr>
          <p:cNvPr id="39942" name="Picture 6" descr="http://img.dxcdn.com/productimages/sku_368770_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67" t="10667" b="24000"/>
          <a:stretch>
            <a:fillRect/>
          </a:stretch>
        </p:blipFill>
        <p:spPr bwMode="auto">
          <a:xfrm>
            <a:off x="6553200" y="5638800"/>
            <a:ext cx="99215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3714750" cy="714375"/>
          </a:xfrm>
        </p:spPr>
        <p:txBody>
          <a:bodyPr lIns="0" tIns="45720" rIns="0" bIns="0" anchor="b"/>
          <a:lstStyle/>
          <a:p>
            <a:pPr eaLnBrk="1" hangingPunct="1"/>
            <a:r>
              <a:rPr lang="hr-HR" dirty="0" smtClean="0">
                <a:latin typeface="Calibri" pitchFamily="34" charset="0"/>
                <a:cs typeface="Tahoma" pitchFamily="34" charset="0"/>
              </a:rPr>
              <a:t>USB arhitektura</a:t>
            </a:r>
            <a:endParaRPr lang="hr-HR" dirty="0" smtClean="0">
              <a:cs typeface="Tahoma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84213" y="2060575"/>
            <a:ext cx="771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endParaRPr lang="hr-HR">
              <a:latin typeface="Calibri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</a:rPr>
              <a:t>“</a:t>
            </a:r>
            <a:r>
              <a:rPr lang="hr-HR" sz="2800" dirty="0" err="1" smtClean="0">
                <a:solidFill>
                  <a:schemeClr val="tx2"/>
                </a:solidFill>
              </a:rPr>
              <a:t>Host</a:t>
            </a:r>
            <a:r>
              <a:rPr lang="hr-HR" sz="2800" dirty="0" smtClean="0">
                <a:solidFill>
                  <a:schemeClr val="tx1"/>
                </a:solidFill>
              </a:rPr>
              <a:t>” = USB </a:t>
            </a:r>
            <a:r>
              <a:rPr lang="hr-HR" sz="2800" dirty="0" err="1" smtClean="0">
                <a:solidFill>
                  <a:schemeClr val="tx1"/>
                </a:solidFill>
              </a:rPr>
              <a:t>kontroler</a:t>
            </a:r>
            <a:endParaRPr lang="hr-HR" sz="2800" dirty="0" smtClean="0">
              <a:solidFill>
                <a:schemeClr val="tx1"/>
              </a:solidFill>
            </a:endParaRPr>
          </a:p>
          <a:p>
            <a:pPr lvl="1"/>
            <a:r>
              <a:rPr lang="hr-HR" sz="2400" dirty="0" smtClean="0">
                <a:solidFill>
                  <a:schemeClr val="tx1"/>
                </a:solidFill>
              </a:rPr>
              <a:t>nalazi se na računalu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“</a:t>
            </a:r>
            <a:r>
              <a:rPr lang="hr-HR" sz="2800" dirty="0" err="1" smtClean="0">
                <a:solidFill>
                  <a:schemeClr val="tx2"/>
                </a:solidFill>
              </a:rPr>
              <a:t>Device</a:t>
            </a:r>
            <a:r>
              <a:rPr lang="hr-HR" sz="2800" dirty="0" smtClean="0">
                <a:solidFill>
                  <a:schemeClr val="tx1"/>
                </a:solidFill>
              </a:rPr>
              <a:t>” = USB uređaj </a:t>
            </a:r>
          </a:p>
          <a:p>
            <a:pPr lvl="1"/>
            <a:r>
              <a:rPr lang="hr-HR" sz="2400" dirty="0" smtClean="0">
                <a:solidFill>
                  <a:schemeClr val="tx1"/>
                </a:solidFill>
              </a:rPr>
              <a:t>priključuje se na računalo</a:t>
            </a:r>
          </a:p>
          <a:p>
            <a:endParaRPr lang="hr-HR" sz="2800" dirty="0" smtClean="0">
              <a:solidFill>
                <a:schemeClr val="tx1"/>
              </a:solidFill>
            </a:endParaRPr>
          </a:p>
          <a:p>
            <a:r>
              <a:rPr lang="hr-HR" sz="2800" dirty="0" smtClean="0">
                <a:solidFill>
                  <a:schemeClr val="tx1"/>
                </a:solidFill>
              </a:rPr>
              <a:t>“</a:t>
            </a:r>
            <a:r>
              <a:rPr lang="hr-HR" sz="2800" dirty="0" err="1" smtClean="0">
                <a:solidFill>
                  <a:schemeClr val="tx2"/>
                </a:solidFill>
              </a:rPr>
              <a:t>Interconnect</a:t>
            </a:r>
            <a:r>
              <a:rPr lang="hr-HR" sz="2800" dirty="0" smtClean="0">
                <a:solidFill>
                  <a:schemeClr val="tx1"/>
                </a:solidFill>
              </a:rPr>
              <a:t>” = USB veza</a:t>
            </a:r>
          </a:p>
          <a:p>
            <a:pPr lvl="1"/>
            <a:r>
              <a:rPr lang="hr-HR" sz="2400" dirty="0" smtClean="0">
                <a:solidFill>
                  <a:schemeClr val="tx1"/>
                </a:solidFill>
              </a:rPr>
              <a:t>komunikacijski put između računala i uređaja</a:t>
            </a:r>
          </a:p>
          <a:p>
            <a:pPr eaLnBrk="1" hangingPunct="1"/>
            <a:endParaRPr lang="hr-HR" sz="2500" dirty="0" smtClean="0">
              <a:cs typeface="Tahoma" pitchFamily="34" charset="0"/>
            </a:endParaRPr>
          </a:p>
        </p:txBody>
      </p:sp>
      <p:sp>
        <p:nvSpPr>
          <p:cNvPr id="7173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219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&lt;title&gt;USB arhitektura&lt;/title&gt;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  <p:pic>
        <p:nvPicPr>
          <p:cNvPr id="41986" name="Picture 2" descr="http://www.blankmedia.co.za/e-store/images/C0023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5000" y="3048000"/>
            <a:ext cx="2362200" cy="2057400"/>
          </a:xfrm>
          <a:prstGeom prst="rect">
            <a:avLst/>
          </a:prstGeom>
          <a:noFill/>
        </p:spPr>
      </p:pic>
      <p:pic>
        <p:nvPicPr>
          <p:cNvPr id="41990" name="Picture 6" descr="http://www.nairaland.com/attachments/611860_HP-Pavilion-dm4-Entertainment-Notebook-PC_jpg01bab44d4baf91ab0f49b5f3d2dff1b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2552700" cy="2168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lavna_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29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23850" y="6092825"/>
            <a:ext cx="608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>
                <a:latin typeface="Calibri" pitchFamily="34" charset="0"/>
                <a:cs typeface="Arial" pitchFamily="34" charset="0"/>
              </a:rPr>
              <a:t>inicijalno namijenjen osobnim računalima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934200" y="2133600"/>
            <a:ext cx="2209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 2" pitchFamily="18" charset="2"/>
              <a:buChar char=""/>
            </a:pPr>
            <a:r>
              <a:rPr lang="hr-HR">
                <a:latin typeface="Calibri" pitchFamily="34" charset="0"/>
                <a:cs typeface="Arial" pitchFamily="34" charset="0"/>
              </a:rPr>
              <a:t>danas korišten na: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" pitchFamily="2" charset="2"/>
              <a:buChar char="§"/>
            </a:pPr>
            <a:r>
              <a:rPr lang="hr-HR" sz="2000">
                <a:latin typeface="Calibri" pitchFamily="34" charset="0"/>
                <a:cs typeface="Arial" pitchFamily="34" charset="0"/>
              </a:rPr>
              <a:t>prijenosnim računalima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" pitchFamily="2" charset="2"/>
              <a:buChar char="§"/>
            </a:pPr>
            <a:r>
              <a:rPr lang="hr-HR" sz="2000">
                <a:latin typeface="Calibri" pitchFamily="34" charset="0"/>
                <a:cs typeface="Arial" pitchFamily="34" charset="0"/>
              </a:rPr>
              <a:t>mobitelima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" pitchFamily="2" charset="2"/>
              <a:buChar char="§"/>
            </a:pPr>
            <a:r>
              <a:rPr lang="hr-HR" sz="2000">
                <a:latin typeface="Calibri" pitchFamily="34" charset="0"/>
                <a:cs typeface="Arial" pitchFamily="34" charset="0"/>
              </a:rPr>
              <a:t>kamerama</a:t>
            </a:r>
          </a:p>
          <a:p>
            <a:pPr marL="730250" lvl="1" indent="-273050" algn="l">
              <a:spcBef>
                <a:spcPct val="20000"/>
              </a:spcBef>
              <a:buClr>
                <a:srgbClr val="003366"/>
              </a:buClr>
              <a:buSzPct val="95000"/>
              <a:buFont typeface="Wingdings" pitchFamily="2" charset="2"/>
              <a:buChar char="§"/>
            </a:pPr>
            <a:r>
              <a:rPr lang="hr-HR" sz="2000">
                <a:latin typeface="Calibri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197" name="PyramidiaContent" hidden="1"/>
          <p:cNvSpPr txBox="1">
            <a:spLocks noChangeArrowheads="1"/>
          </p:cNvSpPr>
          <p:nvPr/>
        </p:nvSpPr>
        <p:spPr bwMode="auto">
          <a:xfrm>
            <a:off x="0" y="0"/>
            <a:ext cx="12700" cy="1190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&lt;?xml version="1.0" encoding="utf-16"?&gt;</a:t>
            </a:r>
          </a:p>
          <a:p>
            <a:r>
              <a:rPr lang="hr-HR"/>
              <a:t>&lt;Slide xmlns:xsi="http://www.w3.org/2001/XMLSchema-instance" xmlns:xsd="http://www.w3.org/2001/XMLSchema"&gt;</a:t>
            </a:r>
          </a:p>
          <a:p>
            <a:r>
              <a:rPr lang="hr-HR"/>
              <a:t>  &lt;questions /&gt;</a:t>
            </a:r>
          </a:p>
          <a:p>
            <a:r>
              <a:rPr lang="hr-HR"/>
              <a:t>  &lt;links /&gt;</a:t>
            </a:r>
          </a:p>
          <a:p>
            <a:r>
              <a:rPr lang="hr-HR"/>
              <a:t>  &lt;indices /&gt;</a:t>
            </a:r>
          </a:p>
          <a:p>
            <a:r>
              <a:rPr lang="hr-HR"/>
              <a:t>  &lt;faqs /&gt;</a:t>
            </a:r>
          </a:p>
          <a:p>
            <a:r>
              <a:rPr lang="hr-HR"/>
              <a:t>  &lt;occurrences /&gt;</a:t>
            </a:r>
          </a:p>
          <a:p>
            <a:r>
              <a:rPr lang="hr-HR"/>
              <a:t>  &lt;title&gt;Slide28&lt;/title&gt;</a:t>
            </a:r>
          </a:p>
          <a:p>
            <a:r>
              <a:rPr lang="hr-HR"/>
              <a:t>  &lt;id&gt;0&lt;/id&gt;</a:t>
            </a:r>
          </a:p>
          <a:p>
            <a:r>
              <a:rPr lang="hr-HR"/>
              <a:t>  &lt;presentationName&gt;USB-2011.pptx&lt;/presentationName&gt;</a:t>
            </a:r>
          </a:p>
          <a:p>
            <a:r>
              <a:rPr lang="hr-HR"/>
              <a:t>  &lt;isLast&gt;false&lt;/isLast&gt;</a:t>
            </a:r>
          </a:p>
          <a:p>
            <a:r>
              <a:rPr lang="hr-HR"/>
              <a:t>&lt;/Slide&gt;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cksc">
  <a:themeElements>
    <a:clrScheme name="">
      <a:dk1>
        <a:srgbClr val="000000"/>
      </a:dk1>
      <a:lt1>
        <a:srgbClr val="114FFB"/>
      </a:lt1>
      <a:dk2>
        <a:srgbClr val="FAFD00"/>
      </a:dk2>
      <a:lt2>
        <a:srgbClr val="00FFFF"/>
      </a:lt2>
      <a:accent1>
        <a:srgbClr val="FF00FF"/>
      </a:accent1>
      <a:accent2>
        <a:srgbClr val="FF8000"/>
      </a:accent2>
      <a:accent3>
        <a:srgbClr val="AAB2FD"/>
      </a:accent3>
      <a:accent4>
        <a:srgbClr val="000000"/>
      </a:accent4>
      <a:accent5>
        <a:srgbClr val="FFAAFF"/>
      </a:accent5>
      <a:accent6>
        <a:srgbClr val="E77300"/>
      </a:accent6>
      <a:hlink>
        <a:srgbClr val="00E000"/>
      </a:hlink>
      <a:folHlink>
        <a:srgbClr val="00E0E0"/>
      </a:folHlink>
    </a:clrScheme>
    <a:fontScheme name="checks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eck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s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cks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s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s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s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s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FAFD00"/>
    </a:dk2>
    <a:lt2>
      <a:srgbClr val="00FFFF"/>
    </a:lt2>
    <a:accent1>
      <a:srgbClr val="FF00FF"/>
    </a:accent1>
    <a:accent2>
      <a:srgbClr val="FF8000"/>
    </a:accent2>
    <a:accent3>
      <a:srgbClr val="AAB2FD"/>
    </a:accent3>
    <a:accent4>
      <a:srgbClr val="000000"/>
    </a:accent4>
    <a:accent5>
      <a:srgbClr val="FFAAFF"/>
    </a:accent5>
    <a:accent6>
      <a:srgbClr val="E77300"/>
    </a:accent6>
    <a:hlink>
      <a:srgbClr val="00E000"/>
    </a:hlink>
    <a:folHlink>
      <a:srgbClr val="00E0E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114FFB"/>
    </a:lt1>
    <a:dk2>
      <a:srgbClr val="FAFD00"/>
    </a:dk2>
    <a:lt2>
      <a:srgbClr val="00FFFF"/>
    </a:lt2>
    <a:accent1>
      <a:srgbClr val="FF00FF"/>
    </a:accent1>
    <a:accent2>
      <a:srgbClr val="FF8000"/>
    </a:accent2>
    <a:accent3>
      <a:srgbClr val="AAB2FD"/>
    </a:accent3>
    <a:accent4>
      <a:srgbClr val="000000"/>
    </a:accent4>
    <a:accent5>
      <a:srgbClr val="FFAAFF"/>
    </a:accent5>
    <a:accent6>
      <a:srgbClr val="E77300"/>
    </a:accent6>
    <a:hlink>
      <a:srgbClr val="00E000"/>
    </a:hlink>
    <a:folHlink>
      <a:srgbClr val="00E0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d:\appl\msoffice\powerpnt\template\clrovrhd\checksc.ppt</Template>
  <TotalTime>8790126</TotalTime>
  <Pages>19</Pages>
  <Words>3021</Words>
  <Application>Microsoft Office PowerPoint</Application>
  <PresentationFormat>On-screen Show (4:3)</PresentationFormat>
  <Paragraphs>614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checksc</vt:lpstr>
      <vt:lpstr>Sustavi  za praćenje i vođenje procesa</vt:lpstr>
      <vt:lpstr>USB</vt:lpstr>
      <vt:lpstr>Jeste li znali da USB spravice …</vt:lpstr>
      <vt:lpstr>Mnoštvo (velikih) konektora</vt:lpstr>
      <vt:lpstr>USB - Universal Serial Bus</vt:lpstr>
      <vt:lpstr>Sadržaj predavanja</vt:lpstr>
      <vt:lpstr>Standardi</vt:lpstr>
      <vt:lpstr>USB arhitektura</vt:lpstr>
      <vt:lpstr>PowerPoint Presentation</vt:lpstr>
      <vt:lpstr>Fizički sloj</vt:lpstr>
      <vt:lpstr>Konektori</vt:lpstr>
      <vt:lpstr>Fizički sloj</vt:lpstr>
      <vt:lpstr>Brzine i udaljenosti</vt:lpstr>
      <vt:lpstr>HUB</vt:lpstr>
      <vt:lpstr>Napon, struja, snaga</vt:lpstr>
      <vt:lpstr>Topologija</vt:lpstr>
      <vt:lpstr>Protokol</vt:lpstr>
      <vt:lpstr>Vrste prijenosa</vt:lpstr>
      <vt:lpstr>Vrste prijenosa</vt:lpstr>
      <vt:lpstr>Format paketa</vt:lpstr>
      <vt:lpstr>PowerPoint Presentation</vt:lpstr>
      <vt:lpstr>USB On-The-Go</vt:lpstr>
      <vt:lpstr>PowerPoint Presentation</vt:lpstr>
      <vt:lpstr>USB OTG – nova terminologija</vt:lpstr>
      <vt:lpstr>USB OTG – dual role</vt:lpstr>
      <vt:lpstr>Jeste li znali?</vt:lpstr>
      <vt:lpstr>Sustavi za  praćenje i vođenje procesa</vt:lpstr>
    </vt:vector>
  </TitlesOfParts>
  <Company>LS&amp;S, FER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SPVPP predavanja</dc:title>
  <dc:subject>USB</dc:subject>
  <dc:creator>Predrag Pale, Branko Jeren</dc:creator>
  <dc:description>FER-2</dc:description>
  <cp:lastModifiedBy>Predrag Pale</cp:lastModifiedBy>
  <cp:revision>111</cp:revision>
  <cp:lastPrinted>2015-04-08T08:05:25Z</cp:lastPrinted>
  <dcterms:created xsi:type="dcterms:W3CDTF">1997-03-02T09:16:20Z</dcterms:created>
  <dcterms:modified xsi:type="dcterms:W3CDTF">2015-04-08T08:05:56Z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2.03</vt:lpwstr>
  </property>
</Properties>
</file>